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3_0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04_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2B_D62FECF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0E_0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2E_EA7217B3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7" r:id="rId3"/>
    <p:sldId id="261" r:id="rId4"/>
    <p:sldId id="259" r:id="rId5"/>
    <p:sldId id="297" r:id="rId6"/>
    <p:sldId id="260" r:id="rId7"/>
    <p:sldId id="298" r:id="rId8"/>
    <p:sldId id="299" r:id="rId9"/>
    <p:sldId id="300" r:id="rId10"/>
    <p:sldId id="270" r:id="rId11"/>
    <p:sldId id="301" r:id="rId12"/>
    <p:sldId id="302" r:id="rId13"/>
    <p:sldId id="303" r:id="rId14"/>
    <p:sldId id="262" r:id="rId15"/>
    <p:sldId id="304" r:id="rId16"/>
    <p:sldId id="305" r:id="rId17"/>
    <p:sldId id="307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Josefin Sans" pitchFamily="2" charset="0"/>
      <p:regular r:id="rId21"/>
      <p:bold r:id="rId22"/>
      <p:italic r:id="rId23"/>
      <p:boldItalic r:id="rId24"/>
    </p:embeddedFont>
    <p:embeddedFont>
      <p:font typeface="Josefin Slab" pitchFamily="2" charset="0"/>
      <p:regular r:id="rId25"/>
      <p:bold r:id="rId26"/>
      <p:italic r:id="rId27"/>
      <p:boldItalic r:id="rId28"/>
    </p:embeddedFont>
    <p:embeddedFont>
      <p:font typeface="Staatliches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B3EB9C-454D-EAFA-87CF-8FA5AAB3E573}" name="Ali Elsharif" initials="AE" userId="S::AELSHARIF@stclaircollege.ca::86e22755-8979-49ad-9e75-7dee1061f97e" providerId="AD"/>
  <p188:author id="{24A3E7C5-0123-01FE-F479-3C98FDD6F8AE}" name="Ricardo Calleja Matos" initials="RCM" userId="Ricardo Calleja Matos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salinas2021@outlook.es" initials="c" lastIdx="1" clrIdx="0">
    <p:extLst>
      <p:ext uri="{19B8F6BF-5375-455C-9EA6-DF929625EA0E}">
        <p15:presenceInfo xmlns:p15="http://schemas.microsoft.com/office/powerpoint/2012/main" userId="19b9a1359522b8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AE3555-2CE0-4E0F-8B12-6B770AC5B370}">
  <a:tblStyle styleId="{83AE3555-2CE0-4E0F-8B12-6B770AC5B3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6B9D54-964B-424B-B0B6-D730DBE5CC1E}" authorId="{24A3E7C5-0123-01FE-F479-3C98FDD6F8AE}" created="2022-11-23T15:40:10.73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139" creationId="{00000000-0000-0000-0000-000000000000}"/>
      <ac:txMk cp="26">
        <ac:context len="140" hash="477159515"/>
      </ac:txMk>
    </ac:txMkLst>
    <p188:pos x="1416467" y="-1321977"/>
    <p188:txBody>
      <a:bodyPr/>
      <a:lstStyle/>
      <a:p>
        <a:r>
          <a:rPr lang="en-CA"/>
          <a:t>Include full year, use comparative anlysis</a:t>
        </a:r>
      </a:p>
    </p188:txBody>
  </p188:cm>
</p188:cmLst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394D99-F39F-4CEE-9298-3D9CD801AB66}" authorId="{24A3E7C5-0123-01FE-F479-3C98FDD6F8AE}" created="2022-11-23T15:42:21.847">
    <pc:sldMkLst xmlns:pc="http://schemas.microsoft.com/office/powerpoint/2013/main/command">
      <pc:docMk/>
      <pc:sldMk cId="0" sldId="259"/>
    </pc:sldMkLst>
    <p188:replyLst>
      <p188:reply id="{D368C0EE-5268-4314-9CD5-903E0DC41FB5}" authorId="{02B3EB9C-454D-EAFA-87CF-8FA5AAB3E573}" created="2022-12-01T17:54:00.085">
        <p188:txBody>
          <a:bodyPr/>
          <a:lstStyle/>
          <a:p>
            <a:r>
              <a:rPr lang="en-US"/>
              <a:t>improve citation</a:t>
            </a:r>
          </a:p>
        </p188:txBody>
      </p188:reply>
      <p188:reply id="{480977BD-01C0-4945-BB4C-D527DF2150F2}" authorId="{02B3EB9C-454D-EAFA-87CF-8FA5AAB3E573}" created="2022-12-01T17:56:16.755">
        <p188:txBody>
          <a:bodyPr/>
          <a:lstStyle/>
          <a:p>
            <a:r>
              <a:rPr lang="en-US"/>
              <a:t>explain time periods</a:t>
            </a:r>
          </a:p>
        </p188:txBody>
      </p188:reply>
      <p188:reply id="{7F3FD426-CF56-4623-9B38-64F903D0CE81}" authorId="{02B3EB9C-454D-EAFA-87CF-8FA5AAB3E573}" created="2022-12-01T17:59:24.071">
        <p188:txBody>
          <a:bodyPr/>
          <a:lstStyle/>
          <a:p>
            <a:r>
              <a:rPr lang="en-US"/>
              <a:t>consider adding other quarters. and compare all quarter from all years</a:t>
            </a:r>
          </a:p>
        </p188:txBody>
      </p188:reply>
      <p188:reply id="{EACD2C10-121B-4CBE-B719-220DA573B2FD}" authorId="{02B3EB9C-454D-EAFA-87CF-8FA5AAB3E573}" created="2022-12-01T18:02:15.882">
        <p188:txBody>
          <a:bodyPr/>
          <a:lstStyle/>
          <a:p>
            <a:r>
              <a:rPr lang="en-US"/>
              <a:t>add disclaimer</a:t>
            </a:r>
          </a:p>
        </p188:txBody>
      </p188:reply>
    </p188:replyLst>
    <p188:txBody>
      <a:bodyPr/>
      <a:lstStyle/>
      <a:p>
        <a:r>
          <a:rPr lang="en-CA"/>
          <a:t>Repmove cuclical</a:t>
        </a:r>
      </a:p>
    </p188:txBody>
  </p188:cm>
</p188:cmLst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1E6FAD-E43D-4032-A08A-40462FB278AC}" authorId="{24A3E7C5-0123-01FE-F479-3C98FDD6F8AE}" created="2022-11-24T17:22:01.6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0"/>
      <ac:spMk id="185" creationId="{00000000-0000-0000-0000-000000000000}"/>
    </ac:deMkLst>
    <p188:txBody>
      <a:bodyPr/>
      <a:lstStyle/>
      <a:p>
        <a:r>
          <a:rPr lang="en-CA"/>
          <a:t>Business audience need to know what in order to make what decision</a:t>
        </a:r>
      </a:p>
    </p188:txBody>
  </p188:cm>
  <p188:cm id="{66882E17-5C3F-42DA-B2AC-75D4C77F9A06}" authorId="{02B3EB9C-454D-EAFA-87CF-8FA5AAB3E573}" created="2022-12-01T17:53:47.133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mention sp500, and what we are adressing specifically</a:t>
        </a:r>
      </a:p>
    </p188:txBody>
  </p188:cm>
</p188:cmLst>
</file>

<file path=ppt/comments/modernComment_10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FFC9CF-BFCC-49F7-B74F-74095BA73C6C}" authorId="{02B3EB9C-454D-EAFA-87CF-8FA5AAB3E573}" created="2022-12-01T18:08:11.506">
    <pc:sldMkLst xmlns:pc="http://schemas.microsoft.com/office/powerpoint/2013/main/command">
      <pc:docMk/>
      <pc:sldMk cId="0" sldId="270"/>
    </pc:sldMkLst>
    <p188:replyLst>
      <p188:reply id="{029287E6-874E-4B4E-AE5E-C69FABA855AF}" authorId="{02B3EB9C-454D-EAFA-87CF-8FA5AAB3E573}" created="2022-12-01T18:10:50.246">
        <p188:txBody>
          <a:bodyPr/>
          <a:lstStyle/>
          <a:p>
            <a:r>
              <a:rPr lang="en-US"/>
              <a:t>instead of during add other years and quarters</a:t>
            </a:r>
          </a:p>
        </p188:txBody>
      </p188:reply>
    </p188:replyLst>
    <p188:txBody>
      <a:bodyPr/>
      <a:lstStyle/>
      <a:p>
        <a:r>
          <a:rPr lang="en-US"/>
          <a:t>add information about the GICS Sector: </a:t>
        </a:r>
      </a:p>
    </p188:txBody>
  </p188:cm>
  <p188:cm id="{ED47F725-8C12-4779-B9F2-9D9151D71411}" authorId="{02B3EB9C-454D-EAFA-87CF-8FA5AAB3E573}" created="2022-12-01T18:13:00.10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0"/>
      <ac:spMk id="576" creationId="{00000000-0000-0000-0000-000000000000}"/>
      <ac:txMk cp="119" len="4">
        <ac:context len="196" hash="460058206"/>
      </ac:txMk>
    </ac:txMkLst>
    <p188:pos x="1820356" y="1963381"/>
    <p188:txBody>
      <a:bodyPr/>
      <a:lstStyle/>
      <a:p>
        <a:r>
          <a:rPr lang="en-US"/>
          <a:t>on question 2 mention how top and bottom companies are selected. mention market cap</a:t>
        </a:r>
      </a:p>
    </p188:txBody>
  </p188:cm>
</p188:cmLst>
</file>

<file path=ppt/comments/modernComment_12B_D62FE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C252CF-1935-4D38-98CD-350E1444D8AF}" authorId="{02B3EB9C-454D-EAFA-87CF-8FA5AAB3E573}" created="2022-12-01T18:02:52.643">
    <pc:sldMkLst xmlns:pc="http://schemas.microsoft.com/office/powerpoint/2013/main/command">
      <pc:docMk/>
      <pc:sldMk cId="224591567" sldId="299"/>
    </pc:sldMkLst>
    <p188:txBody>
      <a:bodyPr/>
      <a:lstStyle/>
      <a:p>
        <a:r>
          <a:rPr lang="en-US"/>
          <a:t>consider 4 quarters</a:t>
        </a:r>
      </a:p>
    </p188:txBody>
  </p188:cm>
</p188:cmLst>
</file>

<file path=ppt/comments/modernComment_12E_EA7217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9E3FEA-E986-48C7-B79C-C4D008D459C3}" authorId="{02B3EB9C-454D-EAFA-87CF-8FA5AAB3E573}" created="2022-12-01T18:16:29.247">
    <pc:sldMkLst xmlns:pc="http://schemas.microsoft.com/office/powerpoint/2013/main/command">
      <pc:docMk/>
      <pc:sldMk cId="3933345715" sldId="302"/>
    </pc:sldMkLst>
    <p188:txBody>
      <a:bodyPr/>
      <a:lstStyle/>
      <a:p>
        <a:r>
          <a:rPr lang="en-US"/>
          <a:t>description of the columns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1aa6ce88b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1aa6ce88b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327c7807a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327c7807a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891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213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023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aa6ce88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1aa6ce88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354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16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15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327c7807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327c7807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0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e43c41c6f_6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e43c41c6f_6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83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998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48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89250" y="539500"/>
            <a:ext cx="4839600" cy="3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89250" y="4337125"/>
            <a:ext cx="3975600" cy="3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05824" y="1"/>
            <a:ext cx="7724951" cy="4001724"/>
            <a:chOff x="705824" y="1"/>
            <a:chExt cx="7724951" cy="4001724"/>
          </a:xfrm>
        </p:grpSpPr>
        <p:sp>
          <p:nvSpPr>
            <p:cNvPr id="12" name="Google Shape;12;p2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_1">
    <p:bg>
      <p:bgPr>
        <a:solidFill>
          <a:schemeClr val="lt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13225" y="0"/>
            <a:ext cx="695700" cy="459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 flipH="1">
            <a:off x="865614" y="1319035"/>
            <a:ext cx="1587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flipH="1">
            <a:off x="865624" y="3926773"/>
            <a:ext cx="52992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2"/>
          </p:nvPr>
        </p:nvSpPr>
        <p:spPr>
          <a:xfrm flipH="1">
            <a:off x="865624" y="1737198"/>
            <a:ext cx="4093200" cy="22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8800" y="1201450"/>
            <a:ext cx="77064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⯀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121900" y="2840889"/>
            <a:ext cx="43029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ctrTitle"/>
          </p:nvPr>
        </p:nvSpPr>
        <p:spPr>
          <a:xfrm>
            <a:off x="3189250" y="340425"/>
            <a:ext cx="4093200" cy="22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7735074" y="0"/>
            <a:ext cx="695700" cy="459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hasCustomPrompt="1"/>
          </p:nvPr>
        </p:nvSpPr>
        <p:spPr>
          <a:xfrm>
            <a:off x="6691374" y="1166635"/>
            <a:ext cx="1587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979164" y="3926773"/>
            <a:ext cx="52992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ctrTitle" idx="2"/>
          </p:nvPr>
        </p:nvSpPr>
        <p:spPr>
          <a:xfrm>
            <a:off x="4185164" y="1737198"/>
            <a:ext cx="4093200" cy="22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 flipH="1">
            <a:off x="71321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3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713175" y="968175"/>
            <a:ext cx="7717500" cy="213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078325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2"/>
          </p:nvPr>
        </p:nvSpPr>
        <p:spPr>
          <a:xfrm>
            <a:off x="713225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3"/>
          </p:nvPr>
        </p:nvSpPr>
        <p:spPr>
          <a:xfrm>
            <a:off x="3876469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"/>
          </p:nvPr>
        </p:nvSpPr>
        <p:spPr>
          <a:xfrm>
            <a:off x="3511369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5"/>
          </p:nvPr>
        </p:nvSpPr>
        <p:spPr>
          <a:xfrm>
            <a:off x="6674600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6"/>
          </p:nvPr>
        </p:nvSpPr>
        <p:spPr>
          <a:xfrm>
            <a:off x="6309500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3_1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rtan"/>
              <a:buChar char="●"/>
              <a:defRPr sz="1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○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■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●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○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■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●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"/>
              <a:buChar char="○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partan"/>
              <a:buChar char="■"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0" r:id="rId7"/>
    <p:sldLayoutId id="2147483661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E_EA7217B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B_D62FECF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4">
            <a:alphaModFix/>
          </a:blip>
          <a:srcRect r="10080" b="1458"/>
          <a:stretch/>
        </p:blipFill>
        <p:spPr>
          <a:xfrm>
            <a:off x="713225" y="0"/>
            <a:ext cx="2804476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3154223" y="4603999"/>
            <a:ext cx="3975600" cy="3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St. Clair College Fall 2022</a:t>
            </a:r>
            <a:endParaRPr dirty="0"/>
          </a:p>
        </p:txBody>
      </p:sp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>
            <a:off x="3643213" y="2274477"/>
            <a:ext cx="6110385" cy="2497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" sz="4000" dirty="0"/>
            </a:br>
            <a:r>
              <a:rPr lang="en" sz="2000" dirty="0"/>
              <a:t>SP500 INDEX: ANALYSIS </a:t>
            </a:r>
            <a:br>
              <a:rPr lang="en" sz="2000" dirty="0"/>
            </a:br>
            <a:r>
              <a:rPr lang="en" sz="2000" dirty="0"/>
              <a:t>AND RELATIONSHIP WITH  </a:t>
            </a:r>
            <a:br>
              <a:rPr lang="en" sz="2000" dirty="0"/>
            </a:br>
            <a:r>
              <a:rPr lang="en" sz="2000" dirty="0"/>
              <a:t>CORONAVIRUS  </a:t>
            </a:r>
            <a:br>
              <a:rPr lang="en" sz="4000" dirty="0"/>
            </a:br>
            <a:br>
              <a:rPr lang="en" sz="4000" dirty="0"/>
            </a:br>
            <a:br>
              <a:rPr lang="en" sz="4000" dirty="0"/>
            </a:br>
            <a:br>
              <a:rPr lang="en" sz="4000" dirty="0"/>
            </a:br>
            <a:br>
              <a:rPr lang="en" sz="1600" dirty="0"/>
            </a:br>
            <a:r>
              <a:rPr lang="en" sz="1600" dirty="0"/>
              <a:t>Group 003-001</a:t>
            </a:r>
            <a:br>
              <a:rPr lang="en" sz="1600" dirty="0"/>
            </a:br>
            <a:r>
              <a:rPr lang="en" sz="1100" dirty="0"/>
              <a:t>Ricardo Calleja</a:t>
            </a:r>
            <a:br>
              <a:rPr lang="en" sz="1100" dirty="0"/>
            </a:br>
            <a:r>
              <a:rPr lang="en" sz="1100" dirty="0"/>
              <a:t>Jose Toro</a:t>
            </a:r>
            <a:br>
              <a:rPr lang="en" sz="1100" dirty="0"/>
            </a:br>
            <a:r>
              <a:rPr lang="en" sz="1100" dirty="0"/>
              <a:t>Patricio Ramirez</a:t>
            </a:r>
            <a:br>
              <a:rPr lang="en" sz="1100" dirty="0"/>
            </a:br>
            <a:r>
              <a:rPr lang="en" sz="1100" dirty="0"/>
              <a:t>Cristian Salinas</a:t>
            </a:r>
            <a:endParaRPr sz="5400" dirty="0"/>
          </a:p>
        </p:txBody>
      </p:sp>
      <p:sp>
        <p:nvSpPr>
          <p:cNvPr id="140" name="Google Shape;140;p25"/>
          <p:cNvSpPr/>
          <p:nvPr/>
        </p:nvSpPr>
        <p:spPr>
          <a:xfrm>
            <a:off x="705824" y="3306025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9456;p59">
            <a:extLst>
              <a:ext uri="{FF2B5EF4-FFF2-40B4-BE49-F238E27FC236}">
                <a16:creationId xmlns:a16="http://schemas.microsoft.com/office/drawing/2014/main" id="{6935F24B-BD08-2DA4-2D50-EF01274A94B8}"/>
              </a:ext>
            </a:extLst>
          </p:cNvPr>
          <p:cNvGrpSpPr/>
          <p:nvPr/>
        </p:nvGrpSpPr>
        <p:grpSpPr>
          <a:xfrm>
            <a:off x="7212223" y="2256427"/>
            <a:ext cx="657710" cy="630646"/>
            <a:chOff x="5309250" y="2903170"/>
            <a:chExt cx="359579" cy="355852"/>
          </a:xfrm>
        </p:grpSpPr>
        <p:sp>
          <p:nvSpPr>
            <p:cNvPr id="3" name="Google Shape;9457;p59">
              <a:extLst>
                <a:ext uri="{FF2B5EF4-FFF2-40B4-BE49-F238E27FC236}">
                  <a16:creationId xmlns:a16="http://schemas.microsoft.com/office/drawing/2014/main" id="{C0A2183B-FF46-66C2-7ACF-60066D43F007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458;p59">
              <a:extLst>
                <a:ext uri="{FF2B5EF4-FFF2-40B4-BE49-F238E27FC236}">
                  <a16:creationId xmlns:a16="http://schemas.microsoft.com/office/drawing/2014/main" id="{C61B98BD-1858-6E12-96E8-228E12261264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59;p59">
              <a:extLst>
                <a:ext uri="{FF2B5EF4-FFF2-40B4-BE49-F238E27FC236}">
                  <a16:creationId xmlns:a16="http://schemas.microsoft.com/office/drawing/2014/main" id="{DA3D3CB1-1E6B-BE93-6204-04B9684556E9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"/>
          <p:cNvSpPr txBox="1">
            <a:spLocks noGrp="1"/>
          </p:cNvSpPr>
          <p:nvPr>
            <p:ph type="title" idx="4294967295"/>
          </p:nvPr>
        </p:nvSpPr>
        <p:spPr>
          <a:xfrm>
            <a:off x="715675" y="544075"/>
            <a:ext cx="7715100" cy="405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548625" tIns="182875" rIns="548625" bIns="91425" anchor="ctr" anchorCtr="0">
            <a:noAutofit/>
          </a:bodyPr>
          <a:lstStyle/>
          <a:p>
            <a:pPr algn="ctr"/>
            <a:br>
              <a:rPr lang="en-US" sz="2400" dirty="0">
                <a:solidFill>
                  <a:schemeClr val="accent2"/>
                </a:solidFill>
              </a:rPr>
            </a:b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1) How each economic sector in the sp500 index performed in market capitalization terms during the pandemic?</a:t>
            </a:r>
            <a:br>
              <a:rPr lang="en-US" sz="2400" dirty="0">
                <a:solidFill>
                  <a:schemeClr val="accent2"/>
                </a:solidFill>
              </a:rPr>
            </a:b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2) How each company performed in market capitalization terms during the pandemic?</a:t>
            </a:r>
            <a:br>
              <a:rPr lang="en-US" sz="2400" dirty="0">
                <a:solidFill>
                  <a:schemeClr val="accent2"/>
                </a:solidFill>
              </a:rPr>
            </a:br>
            <a:br>
              <a:rPr lang="en-US" sz="2400" dirty="0">
                <a:solidFill>
                  <a:schemeClr val="accent2"/>
                </a:solidFill>
              </a:rPr>
            </a:br>
            <a:endParaRPr sz="3600" dirty="0">
              <a:solidFill>
                <a:schemeClr val="accent2"/>
              </a:solidFill>
            </a:endParaRPr>
          </a:p>
        </p:txBody>
      </p:sp>
      <p:grpSp>
        <p:nvGrpSpPr>
          <p:cNvPr id="2" name="Google Shape;9456;p59">
            <a:extLst>
              <a:ext uri="{FF2B5EF4-FFF2-40B4-BE49-F238E27FC236}">
                <a16:creationId xmlns:a16="http://schemas.microsoft.com/office/drawing/2014/main" id="{E852446F-FE51-654A-4E2C-51F0025B8ADD}"/>
              </a:ext>
            </a:extLst>
          </p:cNvPr>
          <p:cNvGrpSpPr/>
          <p:nvPr/>
        </p:nvGrpSpPr>
        <p:grpSpPr>
          <a:xfrm>
            <a:off x="6642780" y="3724864"/>
            <a:ext cx="657710" cy="630646"/>
            <a:chOff x="5309250" y="2903170"/>
            <a:chExt cx="359579" cy="355852"/>
          </a:xfrm>
        </p:grpSpPr>
        <p:sp>
          <p:nvSpPr>
            <p:cNvPr id="3" name="Google Shape;9457;p59">
              <a:extLst>
                <a:ext uri="{FF2B5EF4-FFF2-40B4-BE49-F238E27FC236}">
                  <a16:creationId xmlns:a16="http://schemas.microsoft.com/office/drawing/2014/main" id="{5B3E9458-09EE-0084-F819-90F91D999651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458;p59">
              <a:extLst>
                <a:ext uri="{FF2B5EF4-FFF2-40B4-BE49-F238E27FC236}">
                  <a16:creationId xmlns:a16="http://schemas.microsoft.com/office/drawing/2014/main" id="{DFF99730-AC94-1DC6-5399-4AB3EFAB6F0C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59;p59">
              <a:extLst>
                <a:ext uri="{FF2B5EF4-FFF2-40B4-BE49-F238E27FC236}">
                  <a16:creationId xmlns:a16="http://schemas.microsoft.com/office/drawing/2014/main" id="{9179A964-6DB1-0C8B-C4D8-B9C6FD90A7B1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9456;p59">
            <a:extLst>
              <a:ext uri="{FF2B5EF4-FFF2-40B4-BE49-F238E27FC236}">
                <a16:creationId xmlns:a16="http://schemas.microsoft.com/office/drawing/2014/main" id="{BD76E3A9-C388-808F-F1D5-D107FAA50BF6}"/>
              </a:ext>
            </a:extLst>
          </p:cNvPr>
          <p:cNvGrpSpPr/>
          <p:nvPr/>
        </p:nvGrpSpPr>
        <p:grpSpPr>
          <a:xfrm>
            <a:off x="896076" y="2571750"/>
            <a:ext cx="657710" cy="630646"/>
            <a:chOff x="5309250" y="2903170"/>
            <a:chExt cx="359579" cy="355852"/>
          </a:xfrm>
        </p:grpSpPr>
        <p:sp>
          <p:nvSpPr>
            <p:cNvPr id="7" name="Google Shape;9457;p59">
              <a:extLst>
                <a:ext uri="{FF2B5EF4-FFF2-40B4-BE49-F238E27FC236}">
                  <a16:creationId xmlns:a16="http://schemas.microsoft.com/office/drawing/2014/main" id="{47CCEAA7-A909-1CB9-0D45-544969306237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58;p59">
              <a:extLst>
                <a:ext uri="{FF2B5EF4-FFF2-40B4-BE49-F238E27FC236}">
                  <a16:creationId xmlns:a16="http://schemas.microsoft.com/office/drawing/2014/main" id="{12CD5AAD-1C9F-60DF-AFF8-A53567EEAA09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59;p59">
              <a:extLst>
                <a:ext uri="{FF2B5EF4-FFF2-40B4-BE49-F238E27FC236}">
                  <a16:creationId xmlns:a16="http://schemas.microsoft.com/office/drawing/2014/main" id="{27F729C2-B366-4989-D724-CC5E0B4E3ECB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9456;p59">
            <a:extLst>
              <a:ext uri="{FF2B5EF4-FFF2-40B4-BE49-F238E27FC236}">
                <a16:creationId xmlns:a16="http://schemas.microsoft.com/office/drawing/2014/main" id="{AD85D563-C8AC-A639-29F8-D00A8B948E04}"/>
              </a:ext>
            </a:extLst>
          </p:cNvPr>
          <p:cNvGrpSpPr/>
          <p:nvPr/>
        </p:nvGrpSpPr>
        <p:grpSpPr>
          <a:xfrm>
            <a:off x="7643948" y="647941"/>
            <a:ext cx="657710" cy="630646"/>
            <a:chOff x="5309250" y="2903170"/>
            <a:chExt cx="359579" cy="355852"/>
          </a:xfrm>
        </p:grpSpPr>
        <p:sp>
          <p:nvSpPr>
            <p:cNvPr id="11" name="Google Shape;9457;p59">
              <a:extLst>
                <a:ext uri="{FF2B5EF4-FFF2-40B4-BE49-F238E27FC236}">
                  <a16:creationId xmlns:a16="http://schemas.microsoft.com/office/drawing/2014/main" id="{272B3981-0C70-C2BE-3D77-61043D53DBA5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58;p59">
              <a:extLst>
                <a:ext uri="{FF2B5EF4-FFF2-40B4-BE49-F238E27FC236}">
                  <a16:creationId xmlns:a16="http://schemas.microsoft.com/office/drawing/2014/main" id="{C7B42D3D-5D37-2A72-E3D2-A5FCDEE042A6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59;p59">
              <a:extLst>
                <a:ext uri="{FF2B5EF4-FFF2-40B4-BE49-F238E27FC236}">
                  <a16:creationId xmlns:a16="http://schemas.microsoft.com/office/drawing/2014/main" id="{5496A20B-38F6-2FF0-9A71-6D071610A093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l="4010" r="4010"/>
          <a:stretch/>
        </p:blipFill>
        <p:spPr>
          <a:xfrm>
            <a:off x="5622600" y="4700"/>
            <a:ext cx="2804475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>
            <a:spLocks noGrp="1"/>
          </p:cNvSpPr>
          <p:nvPr>
            <p:ph type="ctrTitle" idx="2"/>
          </p:nvPr>
        </p:nvSpPr>
        <p:spPr>
          <a:xfrm flipH="1">
            <a:off x="902951" y="4449420"/>
            <a:ext cx="4093200" cy="22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Dataset Description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 flipH="1">
            <a:off x="865614" y="1319035"/>
            <a:ext cx="1587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196" name="Google Shape;196;p30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93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l="21677" t="17763" r="2896" b="604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3812648" y="944708"/>
            <a:ext cx="4709517" cy="2724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>
              <a:highlight>
                <a:srgbClr val="FFFF00"/>
              </a:highlight>
            </a:endParaRPr>
          </a:p>
          <a:p>
            <a:pPr marL="0" indent="0" algn="l"/>
            <a:r>
              <a:rPr lang="en-US" dirty="0"/>
              <a:t>1) The dataset to be used comes from Yahoo Finance API and it includes stock price, share quantity and a description of each company within the SP500.</a:t>
            </a:r>
          </a:p>
          <a:p>
            <a:pPr marL="342900" algn="l">
              <a:buAutoNum type="arabicParenR"/>
            </a:pPr>
            <a:endParaRPr lang="en-US" dirty="0"/>
          </a:p>
          <a:p>
            <a:pPr marL="0" indent="0" algn="l"/>
            <a:r>
              <a:rPr lang="en-US" dirty="0"/>
              <a:t>2) It covers 3 periods (January-March for the year 2019, 2020 and 2021)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8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3673597" y="139968"/>
            <a:ext cx="5721145" cy="9145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r>
              <a:rPr lang="en-US" sz="3600" b="1" dirty="0"/>
              <a:t>Dataset Description</a:t>
            </a:r>
            <a:endParaRPr lang="en" sz="3600" dirty="0"/>
          </a:p>
        </p:txBody>
      </p:sp>
      <p:sp>
        <p:nvSpPr>
          <p:cNvPr id="178" name="Google Shape;178;p28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8328;p57">
            <a:extLst>
              <a:ext uri="{FF2B5EF4-FFF2-40B4-BE49-F238E27FC236}">
                <a16:creationId xmlns:a16="http://schemas.microsoft.com/office/drawing/2014/main" id="{7025788F-06FA-E3D2-2DF5-EB36DA6105A3}"/>
              </a:ext>
            </a:extLst>
          </p:cNvPr>
          <p:cNvGrpSpPr/>
          <p:nvPr/>
        </p:nvGrpSpPr>
        <p:grpSpPr>
          <a:xfrm>
            <a:off x="5434728" y="3267003"/>
            <a:ext cx="1636117" cy="1526144"/>
            <a:chOff x="729238" y="1179665"/>
            <a:chExt cx="1636117" cy="1526144"/>
          </a:xfrm>
        </p:grpSpPr>
        <p:grpSp>
          <p:nvGrpSpPr>
            <p:cNvPr id="8" name="Google Shape;8329;p57">
              <a:extLst>
                <a:ext uri="{FF2B5EF4-FFF2-40B4-BE49-F238E27FC236}">
                  <a16:creationId xmlns:a16="http://schemas.microsoft.com/office/drawing/2014/main" id="{1AAF353B-2FFB-40E5-31C2-B6DF75080872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173" name="Google Shape;8330;p57">
                <a:extLst>
                  <a:ext uri="{FF2B5EF4-FFF2-40B4-BE49-F238E27FC236}">
                    <a16:creationId xmlns:a16="http://schemas.microsoft.com/office/drawing/2014/main" id="{B08E23E0-47E9-A7BC-3122-A172ECCB4268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8331;p57">
                <a:extLst>
                  <a:ext uri="{FF2B5EF4-FFF2-40B4-BE49-F238E27FC236}">
                    <a16:creationId xmlns:a16="http://schemas.microsoft.com/office/drawing/2014/main" id="{168A4C09-CF4C-A1AF-7E06-09CEF269DDA6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8332;p57">
                <a:extLst>
                  <a:ext uri="{FF2B5EF4-FFF2-40B4-BE49-F238E27FC236}">
                    <a16:creationId xmlns:a16="http://schemas.microsoft.com/office/drawing/2014/main" id="{42FF9DB0-25CC-4EC2-B67C-967869E75BD6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8333;p57">
                <a:extLst>
                  <a:ext uri="{FF2B5EF4-FFF2-40B4-BE49-F238E27FC236}">
                    <a16:creationId xmlns:a16="http://schemas.microsoft.com/office/drawing/2014/main" id="{F367AA0E-4C5E-03A7-856E-A2B236FD1D26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8334;p57">
                <a:extLst>
                  <a:ext uri="{FF2B5EF4-FFF2-40B4-BE49-F238E27FC236}">
                    <a16:creationId xmlns:a16="http://schemas.microsoft.com/office/drawing/2014/main" id="{62877D8E-1F80-E81E-CCBD-788593C7E6BF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8335;p57">
                <a:extLst>
                  <a:ext uri="{FF2B5EF4-FFF2-40B4-BE49-F238E27FC236}">
                    <a16:creationId xmlns:a16="http://schemas.microsoft.com/office/drawing/2014/main" id="{39BAA7F5-C9D8-05A7-4337-FFD4896B5693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8336;p57">
                <a:extLst>
                  <a:ext uri="{FF2B5EF4-FFF2-40B4-BE49-F238E27FC236}">
                    <a16:creationId xmlns:a16="http://schemas.microsoft.com/office/drawing/2014/main" id="{960BDB43-4AFA-5FEB-51B6-5E585C07C891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8337;p57">
                <a:extLst>
                  <a:ext uri="{FF2B5EF4-FFF2-40B4-BE49-F238E27FC236}">
                    <a16:creationId xmlns:a16="http://schemas.microsoft.com/office/drawing/2014/main" id="{83676D0E-08C3-67D6-CC40-B6B710ECF3E2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8338;p57">
                <a:extLst>
                  <a:ext uri="{FF2B5EF4-FFF2-40B4-BE49-F238E27FC236}">
                    <a16:creationId xmlns:a16="http://schemas.microsoft.com/office/drawing/2014/main" id="{74AB3D82-A001-2AAE-DB24-C4EA7C481252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8339;p57">
                <a:extLst>
                  <a:ext uri="{FF2B5EF4-FFF2-40B4-BE49-F238E27FC236}">
                    <a16:creationId xmlns:a16="http://schemas.microsoft.com/office/drawing/2014/main" id="{A52B61C0-C16D-2CE9-1FC3-6FCFCC0821DA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8340;p57">
              <a:extLst>
                <a:ext uri="{FF2B5EF4-FFF2-40B4-BE49-F238E27FC236}">
                  <a16:creationId xmlns:a16="http://schemas.microsoft.com/office/drawing/2014/main" id="{85077B0C-3DF6-6746-1B60-699778848B70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163" name="Google Shape;8341;p57">
                <a:extLst>
                  <a:ext uri="{FF2B5EF4-FFF2-40B4-BE49-F238E27FC236}">
                    <a16:creationId xmlns:a16="http://schemas.microsoft.com/office/drawing/2014/main" id="{846014D2-6104-75BD-469C-A874D91D4BD4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8342;p57">
                <a:extLst>
                  <a:ext uri="{FF2B5EF4-FFF2-40B4-BE49-F238E27FC236}">
                    <a16:creationId xmlns:a16="http://schemas.microsoft.com/office/drawing/2014/main" id="{5BBCA0C1-01A5-8034-41AE-40832C0CC911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8343;p57">
                <a:extLst>
                  <a:ext uri="{FF2B5EF4-FFF2-40B4-BE49-F238E27FC236}">
                    <a16:creationId xmlns:a16="http://schemas.microsoft.com/office/drawing/2014/main" id="{82815DAB-1C57-D8B8-EF36-A839F189F770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8344;p57">
                <a:extLst>
                  <a:ext uri="{FF2B5EF4-FFF2-40B4-BE49-F238E27FC236}">
                    <a16:creationId xmlns:a16="http://schemas.microsoft.com/office/drawing/2014/main" id="{1305A338-DB88-251B-E49E-B8DF0855AD1D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8345;p57">
                <a:extLst>
                  <a:ext uri="{FF2B5EF4-FFF2-40B4-BE49-F238E27FC236}">
                    <a16:creationId xmlns:a16="http://schemas.microsoft.com/office/drawing/2014/main" id="{57914C7D-5950-CAE1-D84E-6FF87D5C751B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8346;p57">
                <a:extLst>
                  <a:ext uri="{FF2B5EF4-FFF2-40B4-BE49-F238E27FC236}">
                    <a16:creationId xmlns:a16="http://schemas.microsoft.com/office/drawing/2014/main" id="{3057FB6B-ECC0-4CCB-26E6-DC33960348B0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8347;p57">
                <a:extLst>
                  <a:ext uri="{FF2B5EF4-FFF2-40B4-BE49-F238E27FC236}">
                    <a16:creationId xmlns:a16="http://schemas.microsoft.com/office/drawing/2014/main" id="{9A208CBB-79E4-1CB9-DBBD-734BDEB891AE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8348;p57">
                <a:extLst>
                  <a:ext uri="{FF2B5EF4-FFF2-40B4-BE49-F238E27FC236}">
                    <a16:creationId xmlns:a16="http://schemas.microsoft.com/office/drawing/2014/main" id="{85377F7A-0318-FA35-88C4-2AB7396BBB61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8349;p57">
                <a:extLst>
                  <a:ext uri="{FF2B5EF4-FFF2-40B4-BE49-F238E27FC236}">
                    <a16:creationId xmlns:a16="http://schemas.microsoft.com/office/drawing/2014/main" id="{E9A941F6-85B5-B9ED-5444-9CE0643E5003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8350;p57">
                <a:extLst>
                  <a:ext uri="{FF2B5EF4-FFF2-40B4-BE49-F238E27FC236}">
                    <a16:creationId xmlns:a16="http://schemas.microsoft.com/office/drawing/2014/main" id="{C0E2821B-624E-E491-B45A-736A2460A717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8351;p57">
              <a:extLst>
                <a:ext uri="{FF2B5EF4-FFF2-40B4-BE49-F238E27FC236}">
                  <a16:creationId xmlns:a16="http://schemas.microsoft.com/office/drawing/2014/main" id="{B8FE2EC5-A51E-E680-14DC-0225BCAA975D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153" name="Google Shape;8352;p57">
                <a:extLst>
                  <a:ext uri="{FF2B5EF4-FFF2-40B4-BE49-F238E27FC236}">
                    <a16:creationId xmlns:a16="http://schemas.microsoft.com/office/drawing/2014/main" id="{BB85D01F-0EB0-5D03-52BB-2D24B47D278B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8353;p57">
                <a:extLst>
                  <a:ext uri="{FF2B5EF4-FFF2-40B4-BE49-F238E27FC236}">
                    <a16:creationId xmlns:a16="http://schemas.microsoft.com/office/drawing/2014/main" id="{88CB10C5-971A-28C6-2FCA-B5CD7976990B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8354;p57">
                <a:extLst>
                  <a:ext uri="{FF2B5EF4-FFF2-40B4-BE49-F238E27FC236}">
                    <a16:creationId xmlns:a16="http://schemas.microsoft.com/office/drawing/2014/main" id="{F71BB2BB-88C6-373C-0417-1794A2F43D89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8355;p57">
                <a:extLst>
                  <a:ext uri="{FF2B5EF4-FFF2-40B4-BE49-F238E27FC236}">
                    <a16:creationId xmlns:a16="http://schemas.microsoft.com/office/drawing/2014/main" id="{1F8F21C4-ACD3-F25A-56B2-5ED5FA71EDD6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8356;p57">
                <a:extLst>
                  <a:ext uri="{FF2B5EF4-FFF2-40B4-BE49-F238E27FC236}">
                    <a16:creationId xmlns:a16="http://schemas.microsoft.com/office/drawing/2014/main" id="{62B73BEC-7DA9-046D-8D2A-72B884201290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8357;p57">
                <a:extLst>
                  <a:ext uri="{FF2B5EF4-FFF2-40B4-BE49-F238E27FC236}">
                    <a16:creationId xmlns:a16="http://schemas.microsoft.com/office/drawing/2014/main" id="{780B8E3B-BEA4-E8ED-8409-7B262F8E5743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8358;p57">
                <a:extLst>
                  <a:ext uri="{FF2B5EF4-FFF2-40B4-BE49-F238E27FC236}">
                    <a16:creationId xmlns:a16="http://schemas.microsoft.com/office/drawing/2014/main" id="{3531146C-8705-0161-5BC7-6ADA94DDF9DC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8359;p57">
                <a:extLst>
                  <a:ext uri="{FF2B5EF4-FFF2-40B4-BE49-F238E27FC236}">
                    <a16:creationId xmlns:a16="http://schemas.microsoft.com/office/drawing/2014/main" id="{FE7D9933-50D4-4CF3-85E9-678FC410C13F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8360;p57">
                <a:extLst>
                  <a:ext uri="{FF2B5EF4-FFF2-40B4-BE49-F238E27FC236}">
                    <a16:creationId xmlns:a16="http://schemas.microsoft.com/office/drawing/2014/main" id="{7DFBCA00-3A84-5AEA-3E9E-7307DF7E4BC6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8361;p57">
                <a:extLst>
                  <a:ext uri="{FF2B5EF4-FFF2-40B4-BE49-F238E27FC236}">
                    <a16:creationId xmlns:a16="http://schemas.microsoft.com/office/drawing/2014/main" id="{1B47CFAB-6053-84FF-2623-4CDCA69B2044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362;p57">
              <a:extLst>
                <a:ext uri="{FF2B5EF4-FFF2-40B4-BE49-F238E27FC236}">
                  <a16:creationId xmlns:a16="http://schemas.microsoft.com/office/drawing/2014/main" id="{93E09D04-5815-6B6C-3E66-DCB8C287CF0A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143" name="Google Shape;8363;p57">
                <a:extLst>
                  <a:ext uri="{FF2B5EF4-FFF2-40B4-BE49-F238E27FC236}">
                    <a16:creationId xmlns:a16="http://schemas.microsoft.com/office/drawing/2014/main" id="{39750D64-A200-BC3D-4C71-9C7F21FDCF8E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8364;p57">
                <a:extLst>
                  <a:ext uri="{FF2B5EF4-FFF2-40B4-BE49-F238E27FC236}">
                    <a16:creationId xmlns:a16="http://schemas.microsoft.com/office/drawing/2014/main" id="{239C91FE-09B1-1715-5016-CE395A54018E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8365;p57">
                <a:extLst>
                  <a:ext uri="{FF2B5EF4-FFF2-40B4-BE49-F238E27FC236}">
                    <a16:creationId xmlns:a16="http://schemas.microsoft.com/office/drawing/2014/main" id="{2A50395D-5139-B545-2944-DD58E837F99F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8366;p57">
                <a:extLst>
                  <a:ext uri="{FF2B5EF4-FFF2-40B4-BE49-F238E27FC236}">
                    <a16:creationId xmlns:a16="http://schemas.microsoft.com/office/drawing/2014/main" id="{E5AAA4A5-F4A9-7737-9324-522B8717C20C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8367;p57">
                <a:extLst>
                  <a:ext uri="{FF2B5EF4-FFF2-40B4-BE49-F238E27FC236}">
                    <a16:creationId xmlns:a16="http://schemas.microsoft.com/office/drawing/2014/main" id="{0357EA17-9FA9-9265-29D4-1C2CACEFDC37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8368;p57">
                <a:extLst>
                  <a:ext uri="{FF2B5EF4-FFF2-40B4-BE49-F238E27FC236}">
                    <a16:creationId xmlns:a16="http://schemas.microsoft.com/office/drawing/2014/main" id="{227B1669-EB05-BC83-5EF5-C627152CECF7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8369;p57">
                <a:extLst>
                  <a:ext uri="{FF2B5EF4-FFF2-40B4-BE49-F238E27FC236}">
                    <a16:creationId xmlns:a16="http://schemas.microsoft.com/office/drawing/2014/main" id="{0178B65A-CE03-00E2-4430-ADC11947D88B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8370;p57">
                <a:extLst>
                  <a:ext uri="{FF2B5EF4-FFF2-40B4-BE49-F238E27FC236}">
                    <a16:creationId xmlns:a16="http://schemas.microsoft.com/office/drawing/2014/main" id="{E2B07110-6E0B-246B-B841-F2A311B3CAA2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8371;p57">
                <a:extLst>
                  <a:ext uri="{FF2B5EF4-FFF2-40B4-BE49-F238E27FC236}">
                    <a16:creationId xmlns:a16="http://schemas.microsoft.com/office/drawing/2014/main" id="{B669257A-702B-1028-2E98-835A938322F0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8372;p57">
                <a:extLst>
                  <a:ext uri="{FF2B5EF4-FFF2-40B4-BE49-F238E27FC236}">
                    <a16:creationId xmlns:a16="http://schemas.microsoft.com/office/drawing/2014/main" id="{CBA0FD7D-6668-BF42-E7F1-F4AAD91621F3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8373;p57">
              <a:extLst>
                <a:ext uri="{FF2B5EF4-FFF2-40B4-BE49-F238E27FC236}">
                  <a16:creationId xmlns:a16="http://schemas.microsoft.com/office/drawing/2014/main" id="{198A1CDA-62FE-FD2D-90DD-AD7DF1FF2625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133" name="Google Shape;8374;p57">
                <a:extLst>
                  <a:ext uri="{FF2B5EF4-FFF2-40B4-BE49-F238E27FC236}">
                    <a16:creationId xmlns:a16="http://schemas.microsoft.com/office/drawing/2014/main" id="{1E6B134A-A888-46CB-7B3E-400B4B364BE5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8375;p57">
                <a:extLst>
                  <a:ext uri="{FF2B5EF4-FFF2-40B4-BE49-F238E27FC236}">
                    <a16:creationId xmlns:a16="http://schemas.microsoft.com/office/drawing/2014/main" id="{CEA65C3B-801C-81C4-77A0-86D7058C8098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8376;p57">
                <a:extLst>
                  <a:ext uri="{FF2B5EF4-FFF2-40B4-BE49-F238E27FC236}">
                    <a16:creationId xmlns:a16="http://schemas.microsoft.com/office/drawing/2014/main" id="{AE967D90-E3D8-296E-3C50-2F9FC2B17BA9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8377;p57">
                <a:extLst>
                  <a:ext uri="{FF2B5EF4-FFF2-40B4-BE49-F238E27FC236}">
                    <a16:creationId xmlns:a16="http://schemas.microsoft.com/office/drawing/2014/main" id="{0066C43F-7CBD-3D07-CC1F-C0E2F31D484F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8378;p57">
                <a:extLst>
                  <a:ext uri="{FF2B5EF4-FFF2-40B4-BE49-F238E27FC236}">
                    <a16:creationId xmlns:a16="http://schemas.microsoft.com/office/drawing/2014/main" id="{49C4381F-386E-A166-D8EA-30924C327058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8379;p57">
                <a:extLst>
                  <a:ext uri="{FF2B5EF4-FFF2-40B4-BE49-F238E27FC236}">
                    <a16:creationId xmlns:a16="http://schemas.microsoft.com/office/drawing/2014/main" id="{D03EC5EF-5EA5-6D3B-E8DE-F96D80E54953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8380;p57">
                <a:extLst>
                  <a:ext uri="{FF2B5EF4-FFF2-40B4-BE49-F238E27FC236}">
                    <a16:creationId xmlns:a16="http://schemas.microsoft.com/office/drawing/2014/main" id="{A714411A-C3E1-A4B8-37E5-9CFD9E6368B5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8381;p57">
                <a:extLst>
                  <a:ext uri="{FF2B5EF4-FFF2-40B4-BE49-F238E27FC236}">
                    <a16:creationId xmlns:a16="http://schemas.microsoft.com/office/drawing/2014/main" id="{9C9D7966-E005-1574-0932-D5791094D9BC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8382;p57">
                <a:extLst>
                  <a:ext uri="{FF2B5EF4-FFF2-40B4-BE49-F238E27FC236}">
                    <a16:creationId xmlns:a16="http://schemas.microsoft.com/office/drawing/2014/main" id="{A7AE6157-20A2-533A-FBA6-6169EA55C9E2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8383;p57">
                <a:extLst>
                  <a:ext uri="{FF2B5EF4-FFF2-40B4-BE49-F238E27FC236}">
                    <a16:creationId xmlns:a16="http://schemas.microsoft.com/office/drawing/2014/main" id="{B4E44B61-FCAA-10A5-92EE-D82D2A5AE405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384;p57">
              <a:extLst>
                <a:ext uri="{FF2B5EF4-FFF2-40B4-BE49-F238E27FC236}">
                  <a16:creationId xmlns:a16="http://schemas.microsoft.com/office/drawing/2014/main" id="{6B67E45F-75E9-0D87-65E0-8579E2D85CBD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9" name="Google Shape;8385;p57">
                <a:extLst>
                  <a:ext uri="{FF2B5EF4-FFF2-40B4-BE49-F238E27FC236}">
                    <a16:creationId xmlns:a16="http://schemas.microsoft.com/office/drawing/2014/main" id="{DDF64952-DFA7-5F27-BDF1-10FB2C55313A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386;p57">
                <a:extLst>
                  <a:ext uri="{FF2B5EF4-FFF2-40B4-BE49-F238E27FC236}">
                    <a16:creationId xmlns:a16="http://schemas.microsoft.com/office/drawing/2014/main" id="{80A5AED2-8E91-715D-CBC3-AE1AEA461AAC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387;p57">
                <a:extLst>
                  <a:ext uri="{FF2B5EF4-FFF2-40B4-BE49-F238E27FC236}">
                    <a16:creationId xmlns:a16="http://schemas.microsoft.com/office/drawing/2014/main" id="{14B9ADBA-57E5-4971-6E67-B2F8E9F000A2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388;p57">
                <a:extLst>
                  <a:ext uri="{FF2B5EF4-FFF2-40B4-BE49-F238E27FC236}">
                    <a16:creationId xmlns:a16="http://schemas.microsoft.com/office/drawing/2014/main" id="{E14C0BDD-1B26-61EE-89BA-791D19EC4D7B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389;p57">
                <a:extLst>
                  <a:ext uri="{FF2B5EF4-FFF2-40B4-BE49-F238E27FC236}">
                    <a16:creationId xmlns:a16="http://schemas.microsoft.com/office/drawing/2014/main" id="{6DD13A19-5E5E-33AB-15D5-18757F7E7D1A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390;p57">
                <a:extLst>
                  <a:ext uri="{FF2B5EF4-FFF2-40B4-BE49-F238E27FC236}">
                    <a16:creationId xmlns:a16="http://schemas.microsoft.com/office/drawing/2014/main" id="{B5C5BFB7-5728-CD43-762B-304D7EE1E9F2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391;p57">
                <a:extLst>
                  <a:ext uri="{FF2B5EF4-FFF2-40B4-BE49-F238E27FC236}">
                    <a16:creationId xmlns:a16="http://schemas.microsoft.com/office/drawing/2014/main" id="{226DF967-842C-F989-F1A8-596A7DD58AF5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8392;p57">
                <a:extLst>
                  <a:ext uri="{FF2B5EF4-FFF2-40B4-BE49-F238E27FC236}">
                    <a16:creationId xmlns:a16="http://schemas.microsoft.com/office/drawing/2014/main" id="{322DD72A-FFE7-7E80-785E-2E421DAB8DF0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8393;p57">
                <a:extLst>
                  <a:ext uri="{FF2B5EF4-FFF2-40B4-BE49-F238E27FC236}">
                    <a16:creationId xmlns:a16="http://schemas.microsoft.com/office/drawing/2014/main" id="{D3BAA9DC-86E5-3690-DCB8-137DD3CA8DC6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8394;p57">
                <a:extLst>
                  <a:ext uri="{FF2B5EF4-FFF2-40B4-BE49-F238E27FC236}">
                    <a16:creationId xmlns:a16="http://schemas.microsoft.com/office/drawing/2014/main" id="{2A0624EE-C07A-E7B8-4EBC-3C93416DBD6E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395;p57">
              <a:extLst>
                <a:ext uri="{FF2B5EF4-FFF2-40B4-BE49-F238E27FC236}">
                  <a16:creationId xmlns:a16="http://schemas.microsoft.com/office/drawing/2014/main" id="{B77D9BD2-269E-B938-B3BF-75A709FA71F7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49" name="Google Shape;8396;p57">
                <a:extLst>
                  <a:ext uri="{FF2B5EF4-FFF2-40B4-BE49-F238E27FC236}">
                    <a16:creationId xmlns:a16="http://schemas.microsoft.com/office/drawing/2014/main" id="{C0877D0B-D4FF-6D91-AB0D-5355352502A6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397;p57">
                <a:extLst>
                  <a:ext uri="{FF2B5EF4-FFF2-40B4-BE49-F238E27FC236}">
                    <a16:creationId xmlns:a16="http://schemas.microsoft.com/office/drawing/2014/main" id="{B94EB7FA-D56B-3260-1B4A-107EECBFD439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398;p57">
                <a:extLst>
                  <a:ext uri="{FF2B5EF4-FFF2-40B4-BE49-F238E27FC236}">
                    <a16:creationId xmlns:a16="http://schemas.microsoft.com/office/drawing/2014/main" id="{5A12F02F-5F40-59C5-8654-F05A99EF1870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399;p57">
                <a:extLst>
                  <a:ext uri="{FF2B5EF4-FFF2-40B4-BE49-F238E27FC236}">
                    <a16:creationId xmlns:a16="http://schemas.microsoft.com/office/drawing/2014/main" id="{90DCD33D-6C15-6500-39FE-45B4AAF09BF1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400;p57">
                <a:extLst>
                  <a:ext uri="{FF2B5EF4-FFF2-40B4-BE49-F238E27FC236}">
                    <a16:creationId xmlns:a16="http://schemas.microsoft.com/office/drawing/2014/main" id="{D4A0D5B8-0D5B-4C77-EC99-189C0BD96BDB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01;p57">
                <a:extLst>
                  <a:ext uri="{FF2B5EF4-FFF2-40B4-BE49-F238E27FC236}">
                    <a16:creationId xmlns:a16="http://schemas.microsoft.com/office/drawing/2014/main" id="{D2FA23C7-BAD3-CA63-18C1-B418661D153E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02;p57">
                <a:extLst>
                  <a:ext uri="{FF2B5EF4-FFF2-40B4-BE49-F238E27FC236}">
                    <a16:creationId xmlns:a16="http://schemas.microsoft.com/office/drawing/2014/main" id="{D0792A38-DFD3-8E9D-E862-A8FA2068D6A8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03;p57">
                <a:extLst>
                  <a:ext uri="{FF2B5EF4-FFF2-40B4-BE49-F238E27FC236}">
                    <a16:creationId xmlns:a16="http://schemas.microsoft.com/office/drawing/2014/main" id="{3573AE9B-70B6-E8BF-6452-3DE40812FD05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404;p57">
                <a:extLst>
                  <a:ext uri="{FF2B5EF4-FFF2-40B4-BE49-F238E27FC236}">
                    <a16:creationId xmlns:a16="http://schemas.microsoft.com/office/drawing/2014/main" id="{69622FA9-87AB-AF7A-1B9B-8EF1BA10707C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405;p57">
                <a:extLst>
                  <a:ext uri="{FF2B5EF4-FFF2-40B4-BE49-F238E27FC236}">
                    <a16:creationId xmlns:a16="http://schemas.microsoft.com/office/drawing/2014/main" id="{F084FF89-4D6F-D8CE-9941-FF1979010B4A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8406;p57">
              <a:extLst>
                <a:ext uri="{FF2B5EF4-FFF2-40B4-BE49-F238E27FC236}">
                  <a16:creationId xmlns:a16="http://schemas.microsoft.com/office/drawing/2014/main" id="{A0CB5B7B-B506-337E-C4FC-789FEAAE350F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39" name="Google Shape;8407;p57">
                <a:extLst>
                  <a:ext uri="{FF2B5EF4-FFF2-40B4-BE49-F238E27FC236}">
                    <a16:creationId xmlns:a16="http://schemas.microsoft.com/office/drawing/2014/main" id="{889E0E57-F2D2-6867-45D6-903FF2539A84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08;p57">
                <a:extLst>
                  <a:ext uri="{FF2B5EF4-FFF2-40B4-BE49-F238E27FC236}">
                    <a16:creationId xmlns:a16="http://schemas.microsoft.com/office/drawing/2014/main" id="{F2BAB7AE-CA9C-FFB4-AE56-E4095B48AB91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09;p57">
                <a:extLst>
                  <a:ext uri="{FF2B5EF4-FFF2-40B4-BE49-F238E27FC236}">
                    <a16:creationId xmlns:a16="http://schemas.microsoft.com/office/drawing/2014/main" id="{87F008A2-6798-6230-7825-973E9DACFB8D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410;p57">
                <a:extLst>
                  <a:ext uri="{FF2B5EF4-FFF2-40B4-BE49-F238E27FC236}">
                    <a16:creationId xmlns:a16="http://schemas.microsoft.com/office/drawing/2014/main" id="{CD955E67-41EE-6BFA-A8C1-DA9D8F05E4BA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411;p57">
                <a:extLst>
                  <a:ext uri="{FF2B5EF4-FFF2-40B4-BE49-F238E27FC236}">
                    <a16:creationId xmlns:a16="http://schemas.microsoft.com/office/drawing/2014/main" id="{66FA5D55-AD93-C2A6-8A3C-877247B1DC54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412;p57">
                <a:extLst>
                  <a:ext uri="{FF2B5EF4-FFF2-40B4-BE49-F238E27FC236}">
                    <a16:creationId xmlns:a16="http://schemas.microsoft.com/office/drawing/2014/main" id="{4C7158DC-03E5-6438-2E14-5AF24FA3DFB0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13;p57">
                <a:extLst>
                  <a:ext uri="{FF2B5EF4-FFF2-40B4-BE49-F238E27FC236}">
                    <a16:creationId xmlns:a16="http://schemas.microsoft.com/office/drawing/2014/main" id="{66C4A3E3-BC8E-5261-9555-0EA2C259E2BF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14;p57">
                <a:extLst>
                  <a:ext uri="{FF2B5EF4-FFF2-40B4-BE49-F238E27FC236}">
                    <a16:creationId xmlns:a16="http://schemas.microsoft.com/office/drawing/2014/main" id="{78AF0692-DBE2-ECD9-C3A9-FF898D72FF92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15;p57">
                <a:extLst>
                  <a:ext uri="{FF2B5EF4-FFF2-40B4-BE49-F238E27FC236}">
                    <a16:creationId xmlns:a16="http://schemas.microsoft.com/office/drawing/2014/main" id="{16567104-573E-0AAB-E54E-84A2F19AC37B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416;p57">
                <a:extLst>
                  <a:ext uri="{FF2B5EF4-FFF2-40B4-BE49-F238E27FC236}">
                    <a16:creationId xmlns:a16="http://schemas.microsoft.com/office/drawing/2014/main" id="{30D41520-07C2-87E2-081D-CD8014528802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8417;p57">
              <a:extLst>
                <a:ext uri="{FF2B5EF4-FFF2-40B4-BE49-F238E27FC236}">
                  <a16:creationId xmlns:a16="http://schemas.microsoft.com/office/drawing/2014/main" id="{D651E2C4-75BF-5491-9584-95874E1859E2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29" name="Google Shape;8418;p57">
                <a:extLst>
                  <a:ext uri="{FF2B5EF4-FFF2-40B4-BE49-F238E27FC236}">
                    <a16:creationId xmlns:a16="http://schemas.microsoft.com/office/drawing/2014/main" id="{66A48207-3069-2C3E-3BE5-0C813B001C4B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419;p57">
                <a:extLst>
                  <a:ext uri="{FF2B5EF4-FFF2-40B4-BE49-F238E27FC236}">
                    <a16:creationId xmlns:a16="http://schemas.microsoft.com/office/drawing/2014/main" id="{AB63420F-1E63-25D2-7976-1D5C297614B3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420;p57">
                <a:extLst>
                  <a:ext uri="{FF2B5EF4-FFF2-40B4-BE49-F238E27FC236}">
                    <a16:creationId xmlns:a16="http://schemas.microsoft.com/office/drawing/2014/main" id="{E6A38439-60D3-3876-3F81-B5ACBAB339BB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421;p57">
                <a:extLst>
                  <a:ext uri="{FF2B5EF4-FFF2-40B4-BE49-F238E27FC236}">
                    <a16:creationId xmlns:a16="http://schemas.microsoft.com/office/drawing/2014/main" id="{6CACBD96-9978-01D4-A57E-3A2EB22ECCC6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422;p57">
                <a:extLst>
                  <a:ext uri="{FF2B5EF4-FFF2-40B4-BE49-F238E27FC236}">
                    <a16:creationId xmlns:a16="http://schemas.microsoft.com/office/drawing/2014/main" id="{C3297F57-0CA2-CDB5-2C3A-1CF1D7086D80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423;p57">
                <a:extLst>
                  <a:ext uri="{FF2B5EF4-FFF2-40B4-BE49-F238E27FC236}">
                    <a16:creationId xmlns:a16="http://schemas.microsoft.com/office/drawing/2014/main" id="{48F1FD68-8ACA-0620-AEE6-BC50323C7A6A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424;p57">
                <a:extLst>
                  <a:ext uri="{FF2B5EF4-FFF2-40B4-BE49-F238E27FC236}">
                    <a16:creationId xmlns:a16="http://schemas.microsoft.com/office/drawing/2014/main" id="{013F6C1D-B348-29E7-6414-A791F87BA549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425;p57">
                <a:extLst>
                  <a:ext uri="{FF2B5EF4-FFF2-40B4-BE49-F238E27FC236}">
                    <a16:creationId xmlns:a16="http://schemas.microsoft.com/office/drawing/2014/main" id="{019F485E-343E-C79B-917C-79D504DEB8DA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426;p57">
                <a:extLst>
                  <a:ext uri="{FF2B5EF4-FFF2-40B4-BE49-F238E27FC236}">
                    <a16:creationId xmlns:a16="http://schemas.microsoft.com/office/drawing/2014/main" id="{A5B6F698-6F41-69C2-55E7-53D7C7F9F921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427;p57">
                <a:extLst>
                  <a:ext uri="{FF2B5EF4-FFF2-40B4-BE49-F238E27FC236}">
                    <a16:creationId xmlns:a16="http://schemas.microsoft.com/office/drawing/2014/main" id="{96BBA0DA-F1B5-C586-65F1-E925C75869BB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8428;p57">
              <a:extLst>
                <a:ext uri="{FF2B5EF4-FFF2-40B4-BE49-F238E27FC236}">
                  <a16:creationId xmlns:a16="http://schemas.microsoft.com/office/drawing/2014/main" id="{81ADABA6-7874-5CDE-5175-1C46D239FF26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18" name="Google Shape;8429;p57">
                <a:extLst>
                  <a:ext uri="{FF2B5EF4-FFF2-40B4-BE49-F238E27FC236}">
                    <a16:creationId xmlns:a16="http://schemas.microsoft.com/office/drawing/2014/main" id="{BA2B6C4F-0CF8-253C-F27B-B6E7B51372FE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430;p57">
                <a:extLst>
                  <a:ext uri="{FF2B5EF4-FFF2-40B4-BE49-F238E27FC236}">
                    <a16:creationId xmlns:a16="http://schemas.microsoft.com/office/drawing/2014/main" id="{AFC0CDE9-28F4-5501-EFEE-9E0E95426D33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431;p57">
                <a:extLst>
                  <a:ext uri="{FF2B5EF4-FFF2-40B4-BE49-F238E27FC236}">
                    <a16:creationId xmlns:a16="http://schemas.microsoft.com/office/drawing/2014/main" id="{15B0D330-1FF1-3A64-1CEB-3CDDB35B42CE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432;p57">
                <a:extLst>
                  <a:ext uri="{FF2B5EF4-FFF2-40B4-BE49-F238E27FC236}">
                    <a16:creationId xmlns:a16="http://schemas.microsoft.com/office/drawing/2014/main" id="{54D2120E-3FEF-1B06-DA25-753E63E1F830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433;p57">
                <a:extLst>
                  <a:ext uri="{FF2B5EF4-FFF2-40B4-BE49-F238E27FC236}">
                    <a16:creationId xmlns:a16="http://schemas.microsoft.com/office/drawing/2014/main" id="{F348E8F6-498F-C92A-F05C-2A7C6E87000A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434;p57">
                <a:extLst>
                  <a:ext uri="{FF2B5EF4-FFF2-40B4-BE49-F238E27FC236}">
                    <a16:creationId xmlns:a16="http://schemas.microsoft.com/office/drawing/2014/main" id="{DC2B79E3-F4B6-A3DA-DF79-792390B24A4F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435;p57">
                <a:extLst>
                  <a:ext uri="{FF2B5EF4-FFF2-40B4-BE49-F238E27FC236}">
                    <a16:creationId xmlns:a16="http://schemas.microsoft.com/office/drawing/2014/main" id="{6D45F3A0-E566-7674-0339-F39FAA5A81C2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436;p57">
                <a:extLst>
                  <a:ext uri="{FF2B5EF4-FFF2-40B4-BE49-F238E27FC236}">
                    <a16:creationId xmlns:a16="http://schemas.microsoft.com/office/drawing/2014/main" id="{3017A70F-7168-AA57-4CF2-1FBB30A5AB64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437;p57">
                <a:extLst>
                  <a:ext uri="{FF2B5EF4-FFF2-40B4-BE49-F238E27FC236}">
                    <a16:creationId xmlns:a16="http://schemas.microsoft.com/office/drawing/2014/main" id="{EA5CE63F-C0AD-9842-0067-E2FB3FFC2F29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438;p57">
                <a:extLst>
                  <a:ext uri="{FF2B5EF4-FFF2-40B4-BE49-F238E27FC236}">
                    <a16:creationId xmlns:a16="http://schemas.microsoft.com/office/drawing/2014/main" id="{B7C50B02-50EA-78AE-E21D-441193F5F309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33457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l="4010" r="4010"/>
          <a:stretch/>
        </p:blipFill>
        <p:spPr>
          <a:xfrm>
            <a:off x="5622600" y="4700"/>
            <a:ext cx="2804475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>
            <a:spLocks noGrp="1"/>
          </p:cNvSpPr>
          <p:nvPr>
            <p:ph type="ctrTitle" idx="2"/>
          </p:nvPr>
        </p:nvSpPr>
        <p:spPr>
          <a:xfrm flipH="1">
            <a:off x="863607" y="3615851"/>
            <a:ext cx="4755294" cy="3168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800" dirty="0"/>
              <a:t>METHOD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 flipH="1">
            <a:off x="863607" y="1058732"/>
            <a:ext cx="1587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  <p:sp>
        <p:nvSpPr>
          <p:cNvPr id="196" name="Google Shape;196;p30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37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l="337" t="41911" r="337" b="16800"/>
          <a:stretch/>
        </p:blipFill>
        <p:spPr>
          <a:xfrm>
            <a:off x="0" y="956325"/>
            <a:ext cx="9143952" cy="220736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1224866" y="225226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0" dirty="0">
                <a:solidFill>
                  <a:schemeClr val="lt1"/>
                </a:solidFill>
              </a:rPr>
              <a:t>METHOD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4"/>
          </p:nvPr>
        </p:nvSpPr>
        <p:spPr>
          <a:xfrm>
            <a:off x="1961148" y="3611775"/>
            <a:ext cx="2121300" cy="736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1450" algn="l">
              <a:buFont typeface="Arial" panose="020B0604020202020204" pitchFamily="34" charset="0"/>
              <a:buChar char="•"/>
            </a:pPr>
            <a:r>
              <a:rPr lang="en-CA" sz="1100" dirty="0"/>
              <a:t>Find any NA (if there exist).</a:t>
            </a:r>
          </a:p>
          <a:p>
            <a:pPr marL="285750" lvl="0" indent="-171450" algn="l">
              <a:buFont typeface="Arial" panose="020B0604020202020204" pitchFamily="34" charset="0"/>
              <a:buChar char="•"/>
            </a:pPr>
            <a:r>
              <a:rPr lang="en-CA" sz="1100" dirty="0"/>
              <a:t>Identify outliers.</a:t>
            </a:r>
          </a:p>
          <a:p>
            <a:pPr marL="285750" lvl="0" indent="-171450" algn="l">
              <a:buFont typeface="Arial" panose="020B0604020202020204" pitchFamily="34" charset="0"/>
              <a:buChar char="•"/>
            </a:pPr>
            <a:r>
              <a:rPr lang="en-CA" sz="1100" dirty="0"/>
              <a:t>Identify irregularities.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6"/>
          </p:nvPr>
        </p:nvSpPr>
        <p:spPr>
          <a:xfrm>
            <a:off x="6796725" y="3784482"/>
            <a:ext cx="2121300" cy="659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CA" sz="1100" dirty="0"/>
              <a:t>Show the information in a comprehensive 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2"/>
          </p:nvPr>
        </p:nvSpPr>
        <p:spPr>
          <a:xfrm>
            <a:off x="0" y="3707697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CA" sz="1100" dirty="0"/>
              <a:t>Explain how was the data collected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31"/>
          <p:cNvSpPr/>
          <p:nvPr/>
        </p:nvSpPr>
        <p:spPr>
          <a:xfrm>
            <a:off x="840866" y="2962593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Staatliches"/>
                <a:sym typeface="Staatliches"/>
              </a:rPr>
              <a:t>1</a:t>
            </a:r>
            <a:endParaRPr sz="2000" dirty="0">
              <a:solidFill>
                <a:schemeClr val="dk1"/>
              </a:solidFill>
              <a:latin typeface="Staatliches"/>
              <a:sym typeface="Staatliches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2829798" y="2962591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Staatliches"/>
                <a:sym typeface="Staatliches"/>
              </a:rPr>
              <a:t>2</a:t>
            </a:r>
            <a:endParaRPr sz="2000" dirty="0">
              <a:solidFill>
                <a:schemeClr val="dk1"/>
              </a:solidFill>
              <a:latin typeface="Staatliches"/>
              <a:sym typeface="Staatliches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7665375" y="296926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Staatliches"/>
                <a:sym typeface="Staatliches"/>
              </a:rPr>
              <a:t>4</a:t>
            </a:r>
            <a:endParaRPr sz="2000" dirty="0"/>
          </a:p>
        </p:txBody>
      </p:sp>
      <p:sp>
        <p:nvSpPr>
          <p:cNvPr id="209" name="Google Shape;209;p31"/>
          <p:cNvSpPr txBox="1">
            <a:spLocks noGrp="1"/>
          </p:cNvSpPr>
          <p:nvPr>
            <p:ph type="subTitle" idx="1"/>
          </p:nvPr>
        </p:nvSpPr>
        <p:spPr>
          <a:xfrm>
            <a:off x="267100" y="1188126"/>
            <a:ext cx="1531531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CA" sz="2000" dirty="0"/>
              <a:t>Merge Dataset</a:t>
            </a:r>
          </a:p>
          <a:p>
            <a:pPr marL="0" indent="0"/>
            <a:endParaRPr lang="en-CA" sz="1200" dirty="0"/>
          </a:p>
          <a:p>
            <a:pPr marL="0" indent="0"/>
            <a:r>
              <a:rPr lang="en-CA" sz="900" dirty="0"/>
              <a:t>Consolidate the datasets: SP500  companies, Shares S&amp;P 500,  Average stock price per trimester (2019,2020,2021)</a:t>
            </a:r>
          </a:p>
          <a:p>
            <a:pPr marL="0" indent="0"/>
            <a:endParaRPr lang="en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3"/>
          </p:nvPr>
        </p:nvSpPr>
        <p:spPr>
          <a:xfrm>
            <a:off x="2326248" y="1315514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CA" dirty="0"/>
              <a:t>Clean Database</a:t>
            </a:r>
          </a:p>
          <a:p>
            <a:pPr marL="0" indent="0"/>
            <a:endParaRPr lang="en-CA" sz="1100" dirty="0"/>
          </a:p>
          <a:p>
            <a:pPr marL="0" indent="0"/>
            <a:r>
              <a:rPr lang="en-CA" sz="900" dirty="0"/>
              <a:t>Clean the data that can generate negative effects on the final result</a:t>
            </a:r>
          </a:p>
          <a:p>
            <a:pPr marL="0" indent="0"/>
            <a:endParaRPr lang="en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5"/>
          </p:nvPr>
        </p:nvSpPr>
        <p:spPr>
          <a:xfrm>
            <a:off x="6981614" y="1863846"/>
            <a:ext cx="1615069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CA" dirty="0"/>
              <a:t>Visualizations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207;p31">
            <a:extLst>
              <a:ext uri="{FF2B5EF4-FFF2-40B4-BE49-F238E27FC236}">
                <a16:creationId xmlns:a16="http://schemas.microsoft.com/office/drawing/2014/main" id="{E0F99EF0-0ECA-BB1C-7C6E-9C4F90435DB4}"/>
              </a:ext>
            </a:extLst>
          </p:cNvPr>
          <p:cNvSpPr/>
          <p:nvPr/>
        </p:nvSpPr>
        <p:spPr>
          <a:xfrm>
            <a:off x="5292443" y="2971691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2000" dirty="0">
                <a:solidFill>
                  <a:schemeClr val="dk1"/>
                </a:solidFill>
                <a:latin typeface="Staatliches"/>
                <a:sym typeface="Staatliches"/>
              </a:rPr>
              <a:t>3</a:t>
            </a:r>
          </a:p>
        </p:txBody>
      </p:sp>
      <p:sp>
        <p:nvSpPr>
          <p:cNvPr id="3" name="Google Shape;210;p31">
            <a:extLst>
              <a:ext uri="{FF2B5EF4-FFF2-40B4-BE49-F238E27FC236}">
                <a16:creationId xmlns:a16="http://schemas.microsoft.com/office/drawing/2014/main" id="{C198B784-8FF9-EAD7-819B-37C55F36F1EB}"/>
              </a:ext>
            </a:extLst>
          </p:cNvPr>
          <p:cNvSpPr txBox="1">
            <a:spLocks/>
          </p:cNvSpPr>
          <p:nvPr/>
        </p:nvSpPr>
        <p:spPr>
          <a:xfrm>
            <a:off x="4781338" y="1354446"/>
            <a:ext cx="13911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CA" dirty="0"/>
              <a:t>ANALYZE Database</a:t>
            </a:r>
          </a:p>
          <a:p>
            <a:pPr marL="0" indent="0"/>
            <a:endParaRPr lang="en-CA" sz="1100" dirty="0"/>
          </a:p>
          <a:p>
            <a:pPr marL="0" indent="0"/>
            <a:r>
              <a:rPr lang="en-CA" sz="900" dirty="0"/>
              <a:t>Analyze the data before coming to any assumption</a:t>
            </a:r>
          </a:p>
          <a:p>
            <a:pPr marL="0" indent="0"/>
            <a:endParaRPr lang="en-CA" dirty="0"/>
          </a:p>
          <a:p>
            <a:pPr marL="0" indent="0"/>
            <a:endParaRPr lang="en-CA" dirty="0"/>
          </a:p>
        </p:txBody>
      </p:sp>
      <p:sp>
        <p:nvSpPr>
          <p:cNvPr id="4" name="Google Shape;203;p31">
            <a:extLst>
              <a:ext uri="{FF2B5EF4-FFF2-40B4-BE49-F238E27FC236}">
                <a16:creationId xmlns:a16="http://schemas.microsoft.com/office/drawing/2014/main" id="{DCDE3A17-2907-5AC3-D8DD-0259E74631DC}"/>
              </a:ext>
            </a:extLst>
          </p:cNvPr>
          <p:cNvSpPr txBox="1">
            <a:spLocks/>
          </p:cNvSpPr>
          <p:nvPr/>
        </p:nvSpPr>
        <p:spPr>
          <a:xfrm>
            <a:off x="4276630" y="3531462"/>
            <a:ext cx="2400516" cy="73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Josefin Slab"/>
              <a:buNone/>
              <a:defRPr sz="1300" b="0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lvl="0" algn="just">
              <a:buFont typeface="Arial" panose="020B0604020202020204" pitchFamily="34" charset="0"/>
              <a:buChar char="•"/>
            </a:pPr>
            <a:r>
              <a:rPr lang="en-CA" sz="1100" dirty="0"/>
              <a:t>Describe the data.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CA" sz="1100" dirty="0"/>
              <a:t>Understand the dataset.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CA" sz="1100" dirty="0"/>
              <a:t>Identify segments or groups.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CA" sz="1100" dirty="0"/>
              <a:t>Identify head and tail.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CA" sz="1100" dirty="0"/>
              <a:t>Generate preliminary visualizations.</a:t>
            </a:r>
            <a:endParaRPr lang="en-CA" sz="1400" dirty="0"/>
          </a:p>
          <a:p>
            <a:pPr marL="0" indent="0"/>
            <a:endParaRPr lang="en-CA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l="4010" r="4010"/>
          <a:stretch/>
        </p:blipFill>
        <p:spPr>
          <a:xfrm>
            <a:off x="5622600" y="4700"/>
            <a:ext cx="2804475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>
            <a:spLocks noGrp="1"/>
          </p:cNvSpPr>
          <p:nvPr>
            <p:ph type="ctrTitle" idx="2"/>
          </p:nvPr>
        </p:nvSpPr>
        <p:spPr>
          <a:xfrm flipH="1">
            <a:off x="863607" y="3615851"/>
            <a:ext cx="4755294" cy="3168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Exploratory Data Analysis (EDA)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 flipH="1">
            <a:off x="863607" y="1058732"/>
            <a:ext cx="1587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</a:t>
            </a:r>
            <a:endParaRPr dirty="0"/>
          </a:p>
        </p:txBody>
      </p:sp>
      <p:sp>
        <p:nvSpPr>
          <p:cNvPr id="196" name="Google Shape;196;p30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02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l="21677" t="17763" r="2896" b="604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3840457" y="1113425"/>
            <a:ext cx="4872363" cy="1072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en-US" sz="1200" dirty="0"/>
              <a:t>SP500 index is composed by 503 companies, divided on 11 Sectors, Lead by Information Technology, Industrials and Financial companies.</a:t>
            </a:r>
          </a:p>
          <a:p>
            <a:pPr marL="0" indent="0">
              <a:lnSpc>
                <a:spcPct val="150000"/>
              </a:lnSpc>
            </a:pPr>
            <a:r>
              <a:rPr lang="en-US" sz="1200" dirty="0"/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6" name="Google Shape;176;p28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3673597" y="139968"/>
            <a:ext cx="5721145" cy="9145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r>
              <a:rPr lang="en" sz="3600" dirty="0"/>
              <a:t>EDA</a:t>
            </a:r>
          </a:p>
        </p:txBody>
      </p:sp>
      <p:sp>
        <p:nvSpPr>
          <p:cNvPr id="178" name="Google Shape;178;p28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E1FA3-DA81-000D-7868-6076A60C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57" y="2185639"/>
            <a:ext cx="4175450" cy="264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54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l="21677" t="17763" r="2896" b="604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3673597" y="139968"/>
            <a:ext cx="5721145" cy="9145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r>
              <a:rPr lang="en" sz="3600" dirty="0"/>
              <a:t>EDA</a:t>
            </a:r>
          </a:p>
        </p:txBody>
      </p:sp>
      <p:sp>
        <p:nvSpPr>
          <p:cNvPr id="178" name="Google Shape;178;p28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78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16875" y="752558"/>
            <a:ext cx="77064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r>
              <a:rPr lang="en" sz="2000" dirty="0"/>
              <a:t>Backgrond / Motivation.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endParaRPr lang="en"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r>
              <a:rPr lang="en" sz="2000" dirty="0"/>
              <a:t>Problem statement.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endParaRPr lang="en"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r>
              <a:rPr lang="en" sz="2000" dirty="0"/>
              <a:t>Problem proposal.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endParaRPr lang="en"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r>
              <a:rPr lang="en" sz="2000" dirty="0"/>
              <a:t>Analysis questions.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endParaRPr lang="en"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r>
              <a:rPr lang="en" sz="2000" dirty="0"/>
              <a:t>Dataset description.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endParaRPr lang="en"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r>
              <a:rPr lang="en" sz="2000" dirty="0"/>
              <a:t>Steps we expect to perform on our datase.</a:t>
            </a:r>
          </a:p>
        </p:txBody>
      </p:sp>
      <p:grpSp>
        <p:nvGrpSpPr>
          <p:cNvPr id="2" name="Google Shape;9456;p59">
            <a:extLst>
              <a:ext uri="{FF2B5EF4-FFF2-40B4-BE49-F238E27FC236}">
                <a16:creationId xmlns:a16="http://schemas.microsoft.com/office/drawing/2014/main" id="{4F6AB3B4-9D1D-CA18-07D2-678D81A88C75}"/>
              </a:ext>
            </a:extLst>
          </p:cNvPr>
          <p:cNvGrpSpPr/>
          <p:nvPr/>
        </p:nvGrpSpPr>
        <p:grpSpPr>
          <a:xfrm>
            <a:off x="6195591" y="994154"/>
            <a:ext cx="657710" cy="630646"/>
            <a:chOff x="5309250" y="2903170"/>
            <a:chExt cx="359579" cy="355852"/>
          </a:xfrm>
        </p:grpSpPr>
        <p:sp>
          <p:nvSpPr>
            <p:cNvPr id="3" name="Google Shape;9457;p59">
              <a:extLst>
                <a:ext uri="{FF2B5EF4-FFF2-40B4-BE49-F238E27FC236}">
                  <a16:creationId xmlns:a16="http://schemas.microsoft.com/office/drawing/2014/main" id="{4B4AD4FE-CE51-50D2-C89C-C4411B574933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458;p59">
              <a:extLst>
                <a:ext uri="{FF2B5EF4-FFF2-40B4-BE49-F238E27FC236}">
                  <a16:creationId xmlns:a16="http://schemas.microsoft.com/office/drawing/2014/main" id="{51B1B5CA-A9CA-AF8D-9E06-06C912EA9838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59;p59">
              <a:extLst>
                <a:ext uri="{FF2B5EF4-FFF2-40B4-BE49-F238E27FC236}">
                  <a16:creationId xmlns:a16="http://schemas.microsoft.com/office/drawing/2014/main" id="{25AD9391-81AF-5770-0481-20DCB9A4ECA4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9456;p59">
            <a:extLst>
              <a:ext uri="{FF2B5EF4-FFF2-40B4-BE49-F238E27FC236}">
                <a16:creationId xmlns:a16="http://schemas.microsoft.com/office/drawing/2014/main" id="{E03E7152-1551-78F6-29B9-9AF0320BE599}"/>
              </a:ext>
            </a:extLst>
          </p:cNvPr>
          <p:cNvGrpSpPr/>
          <p:nvPr/>
        </p:nvGrpSpPr>
        <p:grpSpPr>
          <a:xfrm>
            <a:off x="5241144" y="2643602"/>
            <a:ext cx="657710" cy="630646"/>
            <a:chOff x="5309250" y="2903170"/>
            <a:chExt cx="359579" cy="355852"/>
          </a:xfrm>
        </p:grpSpPr>
        <p:sp>
          <p:nvSpPr>
            <p:cNvPr id="7" name="Google Shape;9457;p59">
              <a:extLst>
                <a:ext uri="{FF2B5EF4-FFF2-40B4-BE49-F238E27FC236}">
                  <a16:creationId xmlns:a16="http://schemas.microsoft.com/office/drawing/2014/main" id="{676029EB-30D1-64BF-BF4D-855D90B6DC19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58;p59">
              <a:extLst>
                <a:ext uri="{FF2B5EF4-FFF2-40B4-BE49-F238E27FC236}">
                  <a16:creationId xmlns:a16="http://schemas.microsoft.com/office/drawing/2014/main" id="{DA640B64-1283-BA53-7FDC-59F7D17B2BCA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59;p59">
              <a:extLst>
                <a:ext uri="{FF2B5EF4-FFF2-40B4-BE49-F238E27FC236}">
                  <a16:creationId xmlns:a16="http://schemas.microsoft.com/office/drawing/2014/main" id="{A4C9AD8F-29EF-FAE4-0C87-05B08A7F9BB2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9456;p59">
            <a:extLst>
              <a:ext uri="{FF2B5EF4-FFF2-40B4-BE49-F238E27FC236}">
                <a16:creationId xmlns:a16="http://schemas.microsoft.com/office/drawing/2014/main" id="{E1B79E51-1008-906B-D80C-AED23C2F79A1}"/>
              </a:ext>
            </a:extLst>
          </p:cNvPr>
          <p:cNvGrpSpPr/>
          <p:nvPr/>
        </p:nvGrpSpPr>
        <p:grpSpPr>
          <a:xfrm>
            <a:off x="215281" y="557377"/>
            <a:ext cx="657710" cy="630646"/>
            <a:chOff x="5309250" y="2903170"/>
            <a:chExt cx="359579" cy="355852"/>
          </a:xfrm>
        </p:grpSpPr>
        <p:sp>
          <p:nvSpPr>
            <p:cNvPr id="11" name="Google Shape;9457;p59">
              <a:extLst>
                <a:ext uri="{FF2B5EF4-FFF2-40B4-BE49-F238E27FC236}">
                  <a16:creationId xmlns:a16="http://schemas.microsoft.com/office/drawing/2014/main" id="{E95783EF-88ED-A54E-6AF9-3296970E8B7E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58;p59">
              <a:extLst>
                <a:ext uri="{FF2B5EF4-FFF2-40B4-BE49-F238E27FC236}">
                  <a16:creationId xmlns:a16="http://schemas.microsoft.com/office/drawing/2014/main" id="{4FF754EC-CE0B-5863-4480-FDBF22F479B8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59;p59">
              <a:extLst>
                <a:ext uri="{FF2B5EF4-FFF2-40B4-BE49-F238E27FC236}">
                  <a16:creationId xmlns:a16="http://schemas.microsoft.com/office/drawing/2014/main" id="{5042D710-329C-151A-9D78-EC3DFDB110CC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9456;p59">
            <a:extLst>
              <a:ext uri="{FF2B5EF4-FFF2-40B4-BE49-F238E27FC236}">
                <a16:creationId xmlns:a16="http://schemas.microsoft.com/office/drawing/2014/main" id="{C4C03156-F2C4-8FEB-5D97-13F71CF8849F}"/>
              </a:ext>
            </a:extLst>
          </p:cNvPr>
          <p:cNvGrpSpPr/>
          <p:nvPr/>
        </p:nvGrpSpPr>
        <p:grpSpPr>
          <a:xfrm>
            <a:off x="2344433" y="4411823"/>
            <a:ext cx="657710" cy="630646"/>
            <a:chOff x="5309250" y="2903170"/>
            <a:chExt cx="359579" cy="355852"/>
          </a:xfrm>
        </p:grpSpPr>
        <p:sp>
          <p:nvSpPr>
            <p:cNvPr id="15" name="Google Shape;9457;p59">
              <a:extLst>
                <a:ext uri="{FF2B5EF4-FFF2-40B4-BE49-F238E27FC236}">
                  <a16:creationId xmlns:a16="http://schemas.microsoft.com/office/drawing/2014/main" id="{AF295093-30FC-384D-2670-E2D3D3083C41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58;p59">
              <a:extLst>
                <a:ext uri="{FF2B5EF4-FFF2-40B4-BE49-F238E27FC236}">
                  <a16:creationId xmlns:a16="http://schemas.microsoft.com/office/drawing/2014/main" id="{A9218B7F-8273-53D9-A831-1B647FCBD8CE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59;p59">
              <a:extLst>
                <a:ext uri="{FF2B5EF4-FFF2-40B4-BE49-F238E27FC236}">
                  <a16:creationId xmlns:a16="http://schemas.microsoft.com/office/drawing/2014/main" id="{80B21262-3944-A2E9-02F2-6F5FF5215243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9456;p59">
            <a:extLst>
              <a:ext uri="{FF2B5EF4-FFF2-40B4-BE49-F238E27FC236}">
                <a16:creationId xmlns:a16="http://schemas.microsoft.com/office/drawing/2014/main" id="{C82B67BC-1FA7-1B8A-5789-7CE4CB6D9ADB}"/>
              </a:ext>
            </a:extLst>
          </p:cNvPr>
          <p:cNvGrpSpPr/>
          <p:nvPr/>
        </p:nvGrpSpPr>
        <p:grpSpPr>
          <a:xfrm>
            <a:off x="7950794" y="2792380"/>
            <a:ext cx="657710" cy="630646"/>
            <a:chOff x="5309250" y="2903170"/>
            <a:chExt cx="359579" cy="355852"/>
          </a:xfrm>
        </p:grpSpPr>
        <p:sp>
          <p:nvSpPr>
            <p:cNvPr id="19" name="Google Shape;9457;p59">
              <a:extLst>
                <a:ext uri="{FF2B5EF4-FFF2-40B4-BE49-F238E27FC236}">
                  <a16:creationId xmlns:a16="http://schemas.microsoft.com/office/drawing/2014/main" id="{EF45273D-0573-5F5F-9F0D-A17D14245E91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58;p59">
              <a:extLst>
                <a:ext uri="{FF2B5EF4-FFF2-40B4-BE49-F238E27FC236}">
                  <a16:creationId xmlns:a16="http://schemas.microsoft.com/office/drawing/2014/main" id="{36C9ADC5-CA67-170D-0798-62FEA0B984D3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459;p59">
              <a:extLst>
                <a:ext uri="{FF2B5EF4-FFF2-40B4-BE49-F238E27FC236}">
                  <a16:creationId xmlns:a16="http://schemas.microsoft.com/office/drawing/2014/main" id="{C4DD0BCB-86C3-6468-9882-A1CBB8FAE141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l="4010" r="4010"/>
          <a:stretch/>
        </p:blipFill>
        <p:spPr>
          <a:xfrm>
            <a:off x="5622600" y="4700"/>
            <a:ext cx="2804475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>
            <a:spLocks noGrp="1"/>
          </p:cNvSpPr>
          <p:nvPr>
            <p:ph type="ctrTitle" idx="2"/>
          </p:nvPr>
        </p:nvSpPr>
        <p:spPr>
          <a:xfrm flipH="1">
            <a:off x="865624" y="1737198"/>
            <a:ext cx="4093200" cy="22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Background / Motivation.</a:t>
            </a: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 flipH="1">
            <a:off x="865614" y="1319035"/>
            <a:ext cx="1587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l="21677" t="17763" r="2896" b="604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3840457" y="1113425"/>
            <a:ext cx="4922543" cy="1458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sz="1200" dirty="0"/>
              <a:t>Pandemics are recurrent (Ex. Ebola 2013, Spanish flu 1918 ), and they had an economic impact. The raise of economic uncertainty during  Covid-19 pandemic (</a:t>
            </a:r>
            <a:r>
              <a:rPr lang="en-US" sz="1050" dirty="0"/>
              <a:t>1)</a:t>
            </a:r>
            <a:r>
              <a:rPr lang="en-US" sz="1200" dirty="0"/>
              <a:t>, increased investment risk. Understanding the trend of economic actors, could be used as a comparison for similar events in the future.</a:t>
            </a:r>
            <a:endParaRPr sz="1200" dirty="0"/>
          </a:p>
        </p:txBody>
      </p:sp>
      <p:sp>
        <p:nvSpPr>
          <p:cNvPr id="176" name="Google Shape;176;p28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3673597" y="139968"/>
            <a:ext cx="5721145" cy="9145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r>
              <a:rPr lang="en" sz="3600" dirty="0"/>
              <a:t>Background / Motivation.</a:t>
            </a:r>
          </a:p>
        </p:txBody>
      </p:sp>
      <p:sp>
        <p:nvSpPr>
          <p:cNvPr id="178" name="Google Shape;178;p28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27AB9-40D0-AAAB-6CFB-27F05DF25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438" y="2735901"/>
            <a:ext cx="2298959" cy="1141624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56E76D6E-D04C-7FBF-05D1-E9497A7C34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491740" cy="249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30A2E-92E5-C0FE-9749-D3E9C2C70E87}"/>
              </a:ext>
            </a:extLst>
          </p:cNvPr>
          <p:cNvSpPr txBox="1"/>
          <p:nvPr/>
        </p:nvSpPr>
        <p:spPr>
          <a:xfrm>
            <a:off x="4019569" y="4113243"/>
            <a:ext cx="5029199" cy="567266"/>
          </a:xfrm>
          <a:prstGeom prst="rect">
            <a:avLst/>
          </a:prstGeom>
          <a:noFill/>
        </p:spPr>
        <p:txBody>
          <a:bodyPr wrap="square" tIns="36000" rtlCol="0">
            <a:spAutoFit/>
          </a:bodyPr>
          <a:lstStyle/>
          <a:p>
            <a:pPr marL="228600" marR="0" indent="-22860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CA" sz="1050" dirty="0">
                <a:solidFill>
                  <a:schemeClr val="lt1"/>
                </a:solidFill>
                <a:latin typeface="Spartan"/>
                <a:sym typeface="Spartan"/>
              </a:rPr>
              <a:t>Regina Ortmann, (2020): “COVID-19 and investor behavior”. https://www.sciencedirect.com/science/article/pii/S1544612320307959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CA" sz="1050" dirty="0">
              <a:solidFill>
                <a:schemeClr val="lt1"/>
              </a:solidFill>
              <a:latin typeface="Spartan"/>
              <a:sym typeface="Spartan"/>
            </a:endParaRPr>
          </a:p>
        </p:txBody>
      </p:sp>
      <p:grpSp>
        <p:nvGrpSpPr>
          <p:cNvPr id="3" name="Google Shape;8797;p58">
            <a:extLst>
              <a:ext uri="{FF2B5EF4-FFF2-40B4-BE49-F238E27FC236}">
                <a16:creationId xmlns:a16="http://schemas.microsoft.com/office/drawing/2014/main" id="{FAF65D8E-5224-85EA-B916-EA4F75C0A588}"/>
              </a:ext>
            </a:extLst>
          </p:cNvPr>
          <p:cNvGrpSpPr/>
          <p:nvPr/>
        </p:nvGrpSpPr>
        <p:grpSpPr>
          <a:xfrm>
            <a:off x="7253021" y="2571600"/>
            <a:ext cx="384751" cy="327569"/>
            <a:chOff x="4126815" y="2760704"/>
            <a:chExt cx="380393" cy="363118"/>
          </a:xfrm>
        </p:grpSpPr>
        <p:sp>
          <p:nvSpPr>
            <p:cNvPr id="4" name="Google Shape;8798;p58">
              <a:extLst>
                <a:ext uri="{FF2B5EF4-FFF2-40B4-BE49-F238E27FC236}">
                  <a16:creationId xmlns:a16="http://schemas.microsoft.com/office/drawing/2014/main" id="{CC1DE6E0-6C7A-6D2D-7300-D265EEB98EF4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799;p58">
              <a:extLst>
                <a:ext uri="{FF2B5EF4-FFF2-40B4-BE49-F238E27FC236}">
                  <a16:creationId xmlns:a16="http://schemas.microsoft.com/office/drawing/2014/main" id="{A7E9A955-EA2D-DC03-D9B8-AE9DD619928D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00;p58">
              <a:extLst>
                <a:ext uri="{FF2B5EF4-FFF2-40B4-BE49-F238E27FC236}">
                  <a16:creationId xmlns:a16="http://schemas.microsoft.com/office/drawing/2014/main" id="{7CAE864D-B749-D5DF-D5AD-C7975711618F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801;p58">
              <a:extLst>
                <a:ext uri="{FF2B5EF4-FFF2-40B4-BE49-F238E27FC236}">
                  <a16:creationId xmlns:a16="http://schemas.microsoft.com/office/drawing/2014/main" id="{D5551B6F-6415-CB63-4BB2-5CFA3500903E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360;p59">
            <a:extLst>
              <a:ext uri="{FF2B5EF4-FFF2-40B4-BE49-F238E27FC236}">
                <a16:creationId xmlns:a16="http://schemas.microsoft.com/office/drawing/2014/main" id="{CBDC06DC-1D5A-D35C-7BB9-ABFD139E41F0}"/>
              </a:ext>
            </a:extLst>
          </p:cNvPr>
          <p:cNvSpPr/>
          <p:nvPr/>
        </p:nvSpPr>
        <p:spPr>
          <a:xfrm>
            <a:off x="7646565" y="3877525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l="4010" r="4010"/>
          <a:stretch/>
        </p:blipFill>
        <p:spPr>
          <a:xfrm>
            <a:off x="5622600" y="4700"/>
            <a:ext cx="2804475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>
            <a:spLocks noGrp="1"/>
          </p:cNvSpPr>
          <p:nvPr>
            <p:ph type="ctrTitle" idx="2"/>
          </p:nvPr>
        </p:nvSpPr>
        <p:spPr>
          <a:xfrm flipH="1">
            <a:off x="861925" y="2571750"/>
            <a:ext cx="4093200" cy="22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Problem Statement.</a:t>
            </a:r>
            <a:br>
              <a:rPr lang="en-US" b="1" dirty="0"/>
            </a:b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 flipH="1">
            <a:off x="865614" y="1319035"/>
            <a:ext cx="1587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96" name="Google Shape;196;p30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46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713250" y="541800"/>
            <a:ext cx="7717500" cy="405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4278275" y="800703"/>
            <a:ext cx="587400" cy="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897272" y="2236982"/>
            <a:ext cx="5442900" cy="12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CA" dirty="0"/>
          </a:p>
          <a:p>
            <a:pPr marL="0" indent="0"/>
            <a:r>
              <a:rPr lang="en-US" dirty="0"/>
              <a:t>Investors need to understand the trends of economic factors, during pandemics, in order to use it as a point of comparison for similar events in the future.</a:t>
            </a:r>
            <a:endParaRPr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ctrTitle"/>
          </p:nvPr>
        </p:nvSpPr>
        <p:spPr>
          <a:xfrm>
            <a:off x="4353575" y="876003"/>
            <a:ext cx="436800" cy="436800"/>
          </a:xfrm>
          <a:prstGeom prst="rect">
            <a:avLst/>
          </a:prstGeom>
          <a:noFill/>
        </p:spPr>
        <p:txBody>
          <a:bodyPr spcFirstLastPara="1" wrap="square" lIns="91425" tIns="36575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>
                <a:solidFill>
                  <a:schemeClr val="dk1"/>
                </a:solidFill>
              </a:rPr>
              <a:t>”</a:t>
            </a:r>
            <a:endParaRPr sz="6000" b="0">
              <a:solidFill>
                <a:schemeClr val="dk1"/>
              </a:solidFill>
            </a:endParaRPr>
          </a:p>
        </p:txBody>
      </p:sp>
      <p:grpSp>
        <p:nvGrpSpPr>
          <p:cNvPr id="4" name="Google Shape;9456;p59">
            <a:extLst>
              <a:ext uri="{FF2B5EF4-FFF2-40B4-BE49-F238E27FC236}">
                <a16:creationId xmlns:a16="http://schemas.microsoft.com/office/drawing/2014/main" id="{DBF86AFB-1981-D955-7697-286F037C0E2F}"/>
              </a:ext>
            </a:extLst>
          </p:cNvPr>
          <p:cNvGrpSpPr/>
          <p:nvPr/>
        </p:nvGrpSpPr>
        <p:grpSpPr>
          <a:xfrm>
            <a:off x="7340172" y="3647678"/>
            <a:ext cx="657710" cy="630646"/>
            <a:chOff x="5309250" y="2903170"/>
            <a:chExt cx="359579" cy="355852"/>
          </a:xfrm>
        </p:grpSpPr>
        <p:sp>
          <p:nvSpPr>
            <p:cNvPr id="5" name="Google Shape;9457;p59">
              <a:extLst>
                <a:ext uri="{FF2B5EF4-FFF2-40B4-BE49-F238E27FC236}">
                  <a16:creationId xmlns:a16="http://schemas.microsoft.com/office/drawing/2014/main" id="{28531642-4F08-3ADD-232A-9AD42CE9AD88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58;p59">
              <a:extLst>
                <a:ext uri="{FF2B5EF4-FFF2-40B4-BE49-F238E27FC236}">
                  <a16:creationId xmlns:a16="http://schemas.microsoft.com/office/drawing/2014/main" id="{6B3DA092-F394-4DF1-6FF3-D6BD398033AC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59;p59">
              <a:extLst>
                <a:ext uri="{FF2B5EF4-FFF2-40B4-BE49-F238E27FC236}">
                  <a16:creationId xmlns:a16="http://schemas.microsoft.com/office/drawing/2014/main" id="{648EA68F-9764-7ED8-4ADB-B1FC120CE5FB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9456;p59">
            <a:extLst>
              <a:ext uri="{FF2B5EF4-FFF2-40B4-BE49-F238E27FC236}">
                <a16:creationId xmlns:a16="http://schemas.microsoft.com/office/drawing/2014/main" id="{320E5C10-F1D0-EEC7-986E-6465D8904CDA}"/>
              </a:ext>
            </a:extLst>
          </p:cNvPr>
          <p:cNvGrpSpPr/>
          <p:nvPr/>
        </p:nvGrpSpPr>
        <p:grpSpPr>
          <a:xfrm>
            <a:off x="1292005" y="1921659"/>
            <a:ext cx="657710" cy="630646"/>
            <a:chOff x="5309250" y="2903170"/>
            <a:chExt cx="359579" cy="355852"/>
          </a:xfrm>
        </p:grpSpPr>
        <p:sp>
          <p:nvSpPr>
            <p:cNvPr id="9" name="Google Shape;9457;p59">
              <a:extLst>
                <a:ext uri="{FF2B5EF4-FFF2-40B4-BE49-F238E27FC236}">
                  <a16:creationId xmlns:a16="http://schemas.microsoft.com/office/drawing/2014/main" id="{F33DD748-3D74-0BFB-D586-970DCADA7C20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58;p59">
              <a:extLst>
                <a:ext uri="{FF2B5EF4-FFF2-40B4-BE49-F238E27FC236}">
                  <a16:creationId xmlns:a16="http://schemas.microsoft.com/office/drawing/2014/main" id="{774F9DD1-CB5C-57EE-61DC-8D0C3560A611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59;p59">
              <a:extLst>
                <a:ext uri="{FF2B5EF4-FFF2-40B4-BE49-F238E27FC236}">
                  <a16:creationId xmlns:a16="http://schemas.microsoft.com/office/drawing/2014/main" id="{87BAEA76-BED9-BF7D-7D78-C0AC0D6DD91D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9456;p59">
            <a:extLst>
              <a:ext uri="{FF2B5EF4-FFF2-40B4-BE49-F238E27FC236}">
                <a16:creationId xmlns:a16="http://schemas.microsoft.com/office/drawing/2014/main" id="{B4C71612-AB71-14F9-2CE6-DA56130061E6}"/>
              </a:ext>
            </a:extLst>
          </p:cNvPr>
          <p:cNvGrpSpPr/>
          <p:nvPr/>
        </p:nvGrpSpPr>
        <p:grpSpPr>
          <a:xfrm>
            <a:off x="5661635" y="1181897"/>
            <a:ext cx="657710" cy="630646"/>
            <a:chOff x="5309250" y="2903170"/>
            <a:chExt cx="359579" cy="355852"/>
          </a:xfrm>
        </p:grpSpPr>
        <p:sp>
          <p:nvSpPr>
            <p:cNvPr id="13" name="Google Shape;9457;p59">
              <a:extLst>
                <a:ext uri="{FF2B5EF4-FFF2-40B4-BE49-F238E27FC236}">
                  <a16:creationId xmlns:a16="http://schemas.microsoft.com/office/drawing/2014/main" id="{F6E02C52-95DB-4CBB-5D58-9EC4F88EB37C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58;p59">
              <a:extLst>
                <a:ext uri="{FF2B5EF4-FFF2-40B4-BE49-F238E27FC236}">
                  <a16:creationId xmlns:a16="http://schemas.microsoft.com/office/drawing/2014/main" id="{0EA7C4B2-3234-EF0E-36C4-20F61E89F29D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59;p59">
              <a:extLst>
                <a:ext uri="{FF2B5EF4-FFF2-40B4-BE49-F238E27FC236}">
                  <a16:creationId xmlns:a16="http://schemas.microsoft.com/office/drawing/2014/main" id="{2ACA13EA-200F-2DC0-D6AB-E0CCD320348C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9801;p60">
            <a:extLst>
              <a:ext uri="{FF2B5EF4-FFF2-40B4-BE49-F238E27FC236}">
                <a16:creationId xmlns:a16="http://schemas.microsoft.com/office/drawing/2014/main" id="{0384E51A-123C-09E8-5343-FE0B69A4139A}"/>
              </a:ext>
            </a:extLst>
          </p:cNvPr>
          <p:cNvGrpSpPr/>
          <p:nvPr/>
        </p:nvGrpSpPr>
        <p:grpSpPr>
          <a:xfrm>
            <a:off x="2736750" y="3718991"/>
            <a:ext cx="478918" cy="493950"/>
            <a:chOff x="3539102" y="2427549"/>
            <a:chExt cx="355099" cy="355481"/>
          </a:xfrm>
        </p:grpSpPr>
        <p:sp>
          <p:nvSpPr>
            <p:cNvPr id="17" name="Google Shape;9802;p60">
              <a:extLst>
                <a:ext uri="{FF2B5EF4-FFF2-40B4-BE49-F238E27FC236}">
                  <a16:creationId xmlns:a16="http://schemas.microsoft.com/office/drawing/2014/main" id="{87B004EC-9455-2A29-4468-B27DD7EDABA6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803;p60">
              <a:extLst>
                <a:ext uri="{FF2B5EF4-FFF2-40B4-BE49-F238E27FC236}">
                  <a16:creationId xmlns:a16="http://schemas.microsoft.com/office/drawing/2014/main" id="{FBF66B8C-6007-7732-023A-4BB39DDB5A35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0203;p60">
            <a:extLst>
              <a:ext uri="{FF2B5EF4-FFF2-40B4-BE49-F238E27FC236}">
                <a16:creationId xmlns:a16="http://schemas.microsoft.com/office/drawing/2014/main" id="{AF424A5D-23C4-DC38-DFD2-FEDD0E889CC4}"/>
              </a:ext>
            </a:extLst>
          </p:cNvPr>
          <p:cNvGrpSpPr/>
          <p:nvPr/>
        </p:nvGrpSpPr>
        <p:grpSpPr>
          <a:xfrm>
            <a:off x="6319345" y="3596845"/>
            <a:ext cx="657710" cy="462060"/>
            <a:chOff x="2611458" y="3816374"/>
            <a:chExt cx="426329" cy="332375"/>
          </a:xfrm>
        </p:grpSpPr>
        <p:sp>
          <p:nvSpPr>
            <p:cNvPr id="39" name="Google Shape;10204;p60">
              <a:extLst>
                <a:ext uri="{FF2B5EF4-FFF2-40B4-BE49-F238E27FC236}">
                  <a16:creationId xmlns:a16="http://schemas.microsoft.com/office/drawing/2014/main" id="{86ED20D3-939A-440B-2C49-CE19FE07F161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05;p60">
              <a:extLst>
                <a:ext uri="{FF2B5EF4-FFF2-40B4-BE49-F238E27FC236}">
                  <a16:creationId xmlns:a16="http://schemas.microsoft.com/office/drawing/2014/main" id="{BAE879D0-4E9E-8D4C-C0DB-58A90A21A027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06;p60">
              <a:extLst>
                <a:ext uri="{FF2B5EF4-FFF2-40B4-BE49-F238E27FC236}">
                  <a16:creationId xmlns:a16="http://schemas.microsoft.com/office/drawing/2014/main" id="{67E4DC0F-3E02-96E5-CDDA-6F1DB67E2A3B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07;p60">
              <a:extLst>
                <a:ext uri="{FF2B5EF4-FFF2-40B4-BE49-F238E27FC236}">
                  <a16:creationId xmlns:a16="http://schemas.microsoft.com/office/drawing/2014/main" id="{DFA75D1B-BB7E-1F1B-A999-F34E176C7C7A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08;p60">
              <a:extLst>
                <a:ext uri="{FF2B5EF4-FFF2-40B4-BE49-F238E27FC236}">
                  <a16:creationId xmlns:a16="http://schemas.microsoft.com/office/drawing/2014/main" id="{9729DCCF-F005-B02A-6343-D80B8EC2188E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9;p60">
              <a:extLst>
                <a:ext uri="{FF2B5EF4-FFF2-40B4-BE49-F238E27FC236}">
                  <a16:creationId xmlns:a16="http://schemas.microsoft.com/office/drawing/2014/main" id="{8FFDE70F-729B-5191-ABF0-DCA7764E1907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0;p60">
              <a:extLst>
                <a:ext uri="{FF2B5EF4-FFF2-40B4-BE49-F238E27FC236}">
                  <a16:creationId xmlns:a16="http://schemas.microsoft.com/office/drawing/2014/main" id="{5040F413-4A24-5B69-5C5A-54BAF13FA850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11;p60">
              <a:extLst>
                <a:ext uri="{FF2B5EF4-FFF2-40B4-BE49-F238E27FC236}">
                  <a16:creationId xmlns:a16="http://schemas.microsoft.com/office/drawing/2014/main" id="{FA7574A0-929B-7740-CC92-44660C40AE7C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12;p60">
              <a:extLst>
                <a:ext uri="{FF2B5EF4-FFF2-40B4-BE49-F238E27FC236}">
                  <a16:creationId xmlns:a16="http://schemas.microsoft.com/office/drawing/2014/main" id="{DE55723D-7B9A-CCEE-5794-A922956DE351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13;p60">
              <a:extLst>
                <a:ext uri="{FF2B5EF4-FFF2-40B4-BE49-F238E27FC236}">
                  <a16:creationId xmlns:a16="http://schemas.microsoft.com/office/drawing/2014/main" id="{9269F03B-600F-7FE0-EF71-8EB92651A9CD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l="4010" r="4010"/>
          <a:stretch/>
        </p:blipFill>
        <p:spPr>
          <a:xfrm>
            <a:off x="5622600" y="4700"/>
            <a:ext cx="2804475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>
            <a:spLocks noGrp="1"/>
          </p:cNvSpPr>
          <p:nvPr>
            <p:ph type="ctrTitle" idx="2"/>
          </p:nvPr>
        </p:nvSpPr>
        <p:spPr>
          <a:xfrm flipH="1">
            <a:off x="861925" y="2571750"/>
            <a:ext cx="4093200" cy="22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Problem proposal</a:t>
            </a:r>
            <a:br>
              <a:rPr lang="en-US" b="1" dirty="0"/>
            </a:b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 flipH="1">
            <a:off x="865614" y="1319035"/>
            <a:ext cx="1587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96" name="Google Shape;196;p30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79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l="21677" t="17763" r="2896" b="604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3840457" y="1113425"/>
            <a:ext cx="4422513" cy="2724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dirty="0"/>
              <a:t>Create a descriptive analysis to comprehend the behavior of the companies that belongs to SP500 index before (January-March 2019), during (January-March 2020) and after (January-March 2021) COVID-19 outbreak.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8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3673597" y="139968"/>
            <a:ext cx="5721145" cy="9145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"/>
              <a:buChar char="⯀"/>
            </a:pPr>
            <a:r>
              <a:rPr lang="en-US" sz="3600" b="1" dirty="0"/>
              <a:t>Problem DESCRIPTION</a:t>
            </a:r>
            <a:endParaRPr lang="en" sz="3600" dirty="0"/>
          </a:p>
        </p:txBody>
      </p:sp>
      <p:sp>
        <p:nvSpPr>
          <p:cNvPr id="178" name="Google Shape;178;p28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8533;p57">
            <a:extLst>
              <a:ext uri="{FF2B5EF4-FFF2-40B4-BE49-F238E27FC236}">
                <a16:creationId xmlns:a16="http://schemas.microsoft.com/office/drawing/2014/main" id="{5716DB28-F76F-E347-D116-297E0A80D222}"/>
              </a:ext>
            </a:extLst>
          </p:cNvPr>
          <p:cNvGrpSpPr/>
          <p:nvPr/>
        </p:nvGrpSpPr>
        <p:grpSpPr>
          <a:xfrm>
            <a:off x="4745367" y="3604087"/>
            <a:ext cx="1872052" cy="999912"/>
            <a:chOff x="5159450" y="1919950"/>
            <a:chExt cx="1541050" cy="862500"/>
          </a:xfrm>
        </p:grpSpPr>
        <p:sp>
          <p:nvSpPr>
            <p:cNvPr id="4" name="Google Shape;8534;p57">
              <a:extLst>
                <a:ext uri="{FF2B5EF4-FFF2-40B4-BE49-F238E27FC236}">
                  <a16:creationId xmlns:a16="http://schemas.microsoft.com/office/drawing/2014/main" id="{FE532A8B-F0ED-2C67-72D7-5D4871B7BFC3}"/>
                </a:ext>
              </a:extLst>
            </p:cNvPr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" name="Google Shape;8535;p57">
              <a:extLst>
                <a:ext uri="{FF2B5EF4-FFF2-40B4-BE49-F238E27FC236}">
                  <a16:creationId xmlns:a16="http://schemas.microsoft.com/office/drawing/2014/main" id="{BD4987DF-2650-41ED-6CD2-361EC15E9D54}"/>
                </a:ext>
              </a:extLst>
            </p:cNvPr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6" name="Google Shape;8536;p57">
                <a:extLst>
                  <a:ext uri="{FF2B5EF4-FFF2-40B4-BE49-F238E27FC236}">
                    <a16:creationId xmlns:a16="http://schemas.microsoft.com/office/drawing/2014/main" id="{CFEEFA74-9FFD-D813-5190-F0A834C00477}"/>
                  </a:ext>
                </a:extLst>
              </p:cNvPr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" name="Google Shape;8537;p57">
                <a:extLst>
                  <a:ext uri="{FF2B5EF4-FFF2-40B4-BE49-F238E27FC236}">
                    <a16:creationId xmlns:a16="http://schemas.microsoft.com/office/drawing/2014/main" id="{51862FA4-C5AC-57F1-3518-A4A0DA5E95AF}"/>
                  </a:ext>
                </a:extLst>
              </p:cNvPr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102B98A-CD84-8FB4-630E-A45B66D2A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00" y="3444018"/>
            <a:ext cx="546582" cy="5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15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l="4010" r="4010"/>
          <a:stretch/>
        </p:blipFill>
        <p:spPr>
          <a:xfrm>
            <a:off x="5622600" y="4700"/>
            <a:ext cx="2804475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>
            <a:spLocks noGrp="1"/>
          </p:cNvSpPr>
          <p:nvPr>
            <p:ph type="ctrTitle" idx="2"/>
          </p:nvPr>
        </p:nvSpPr>
        <p:spPr>
          <a:xfrm flipH="1">
            <a:off x="865614" y="3488299"/>
            <a:ext cx="4093200" cy="22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Analysis Questions</a:t>
            </a:r>
            <a:br>
              <a:rPr lang="en-US" b="1" dirty="0"/>
            </a:br>
            <a:br>
              <a:rPr lang="en-US" b="1" dirty="0"/>
            </a:b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 flipH="1">
            <a:off x="865614" y="1319035"/>
            <a:ext cx="1587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96" name="Google Shape;196;p30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536157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ic Impact of Coronavirus by Slidesgo">
  <a:themeElements>
    <a:clrScheme name="Simple Light">
      <a:dk1>
        <a:srgbClr val="FCFCFC"/>
      </a:dk1>
      <a:lt1>
        <a:srgbClr val="112349"/>
      </a:lt1>
      <a:dk2>
        <a:srgbClr val="253B61"/>
      </a:dk2>
      <a:lt2>
        <a:srgbClr val="EF4349"/>
      </a:lt2>
      <a:accent1>
        <a:srgbClr val="F3797E"/>
      </a:accent1>
      <a:accent2>
        <a:srgbClr val="FCFCFC"/>
      </a:accent2>
      <a:accent3>
        <a:srgbClr val="F3797E"/>
      </a:accent3>
      <a:accent4>
        <a:srgbClr val="EF4349"/>
      </a:accent4>
      <a:accent5>
        <a:srgbClr val="253B61"/>
      </a:accent5>
      <a:accent6>
        <a:srgbClr val="112349"/>
      </a:accent6>
      <a:hlink>
        <a:srgbClr val="FCFC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479</Words>
  <Application>Microsoft Office PowerPoint</Application>
  <PresentationFormat>On-screen Show (16:9)</PresentationFormat>
  <Paragraphs>72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Josefin Slab</vt:lpstr>
      <vt:lpstr>Josefin Sans</vt:lpstr>
      <vt:lpstr>Bebas Neue</vt:lpstr>
      <vt:lpstr>Spartan</vt:lpstr>
      <vt:lpstr>Arial</vt:lpstr>
      <vt:lpstr>Staatliches</vt:lpstr>
      <vt:lpstr>Economic Impact of Coronavirus by Slidesgo</vt:lpstr>
      <vt:lpstr> SP500 INDEX: ANALYSIS  AND RELATIONSHIP WITH   CORONAVIRUS       Group 003-001 Ricardo Calleja Jose Toro Patricio Ramirez Cristian Salinas</vt:lpstr>
      <vt:lpstr>CONTENTS</vt:lpstr>
      <vt:lpstr>Background / Motivation.</vt:lpstr>
      <vt:lpstr>Background / Motivation.</vt:lpstr>
      <vt:lpstr>Problem Statement. </vt:lpstr>
      <vt:lpstr>”</vt:lpstr>
      <vt:lpstr>Problem proposal </vt:lpstr>
      <vt:lpstr>Problem DESCRIPTION</vt:lpstr>
      <vt:lpstr>Analysis Questions  </vt:lpstr>
      <vt:lpstr>  1) How each economic sector in the sp500 index performed in market capitalization terms during the pandemic?  2) How each company performed in market capitalization terms during the pandemic?  </vt:lpstr>
      <vt:lpstr>Dataset Description   </vt:lpstr>
      <vt:lpstr>Dataset Description</vt:lpstr>
      <vt:lpstr>METHOD   </vt:lpstr>
      <vt:lpstr>METHOD</vt:lpstr>
      <vt:lpstr>Exploratory Data Analysis (EDA)   </vt:lpstr>
      <vt:lpstr>EDA</vt:lpstr>
      <vt:lpstr>EDA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 IMPACT OF CORONAVIRUS</dc:title>
  <dc:creator>crist</dc:creator>
  <cp:lastModifiedBy>Ali Elsharif</cp:lastModifiedBy>
  <cp:revision>23</cp:revision>
  <dcterms:modified xsi:type="dcterms:W3CDTF">2022-12-01T18:20:28Z</dcterms:modified>
</cp:coreProperties>
</file>